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60"/>
  </p:notesMasterIdLst>
  <p:sldIdLst>
    <p:sldId id="430" r:id="rId2"/>
    <p:sldId id="264" r:id="rId3"/>
    <p:sldId id="288" r:id="rId4"/>
    <p:sldId id="265" r:id="rId5"/>
    <p:sldId id="321" r:id="rId6"/>
    <p:sldId id="356" r:id="rId7"/>
    <p:sldId id="329" r:id="rId8"/>
    <p:sldId id="357" r:id="rId9"/>
    <p:sldId id="359" r:id="rId10"/>
    <p:sldId id="360" r:id="rId11"/>
    <p:sldId id="351" r:id="rId12"/>
    <p:sldId id="354" r:id="rId13"/>
    <p:sldId id="442" r:id="rId14"/>
    <p:sldId id="441" r:id="rId15"/>
    <p:sldId id="352" r:id="rId16"/>
    <p:sldId id="435" r:id="rId17"/>
    <p:sldId id="361" r:id="rId18"/>
    <p:sldId id="363" r:id="rId19"/>
    <p:sldId id="365" r:id="rId20"/>
    <p:sldId id="364" r:id="rId21"/>
    <p:sldId id="367" r:id="rId22"/>
    <p:sldId id="366" r:id="rId23"/>
    <p:sldId id="371" r:id="rId24"/>
    <p:sldId id="380" r:id="rId25"/>
    <p:sldId id="369" r:id="rId26"/>
    <p:sldId id="379" r:id="rId27"/>
    <p:sldId id="378" r:id="rId28"/>
    <p:sldId id="374" r:id="rId29"/>
    <p:sldId id="381" r:id="rId30"/>
    <p:sldId id="372" r:id="rId31"/>
    <p:sldId id="377" r:id="rId32"/>
    <p:sldId id="376" r:id="rId33"/>
    <p:sldId id="385" r:id="rId34"/>
    <p:sldId id="386" r:id="rId35"/>
    <p:sldId id="395" r:id="rId36"/>
    <p:sldId id="436" r:id="rId37"/>
    <p:sldId id="396" r:id="rId38"/>
    <p:sldId id="389" r:id="rId39"/>
    <p:sldId id="410" r:id="rId40"/>
    <p:sldId id="437" r:id="rId41"/>
    <p:sldId id="438" r:id="rId42"/>
    <p:sldId id="399" r:id="rId43"/>
    <p:sldId id="400" r:id="rId44"/>
    <p:sldId id="401" r:id="rId45"/>
    <p:sldId id="402" r:id="rId46"/>
    <p:sldId id="403" r:id="rId47"/>
    <p:sldId id="404" r:id="rId48"/>
    <p:sldId id="405" r:id="rId49"/>
    <p:sldId id="347" r:id="rId50"/>
    <p:sldId id="427" r:id="rId51"/>
    <p:sldId id="432" r:id="rId52"/>
    <p:sldId id="449" r:id="rId53"/>
    <p:sldId id="453" r:id="rId54"/>
    <p:sldId id="451" r:id="rId55"/>
    <p:sldId id="452" r:id="rId56"/>
    <p:sldId id="450" r:id="rId57"/>
    <p:sldId id="440" r:id="rId58"/>
    <p:sldId id="43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ck Dempster" initials="DD" lastIdx="1" clrIdx="0">
    <p:extLst>
      <p:ext uri="{19B8F6BF-5375-455C-9EA6-DF929625EA0E}">
        <p15:presenceInfo xmlns:p15="http://schemas.microsoft.com/office/powerpoint/2012/main" userId="bf3a5b9f3947a1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77610" autoAdjust="0"/>
  </p:normalViewPr>
  <p:slideViewPr>
    <p:cSldViewPr snapToGrid="0" showGuides="1">
      <p:cViewPr varScale="1">
        <p:scale>
          <a:sx n="89" d="100"/>
          <a:sy n="89" d="100"/>
        </p:scale>
        <p:origin x="150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382"/>
    </p:cViewPr>
  </p:sorterViewPr>
  <p:notesViewPr>
    <p:cSldViewPr snapToGrid="0" showGuides="1">
      <p:cViewPr varScale="1">
        <p:scale>
          <a:sx n="88" d="100"/>
          <a:sy n="88" d="100"/>
        </p:scale>
        <p:origin x="306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9AA65-E36A-441D-9850-86221A62A175}" type="datetimeFigureOut">
              <a:rPr lang="en-GB" smtClean="0"/>
              <a:t>15/03/2023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68203-B7BE-4F0D-A66B-CE1FC4BE0067}" type="slidenum">
              <a:rPr lang="en-GB" smtClean="0"/>
              <a:t>‹#›</a:t>
            </a:fld>
            <a:endParaRPr lang="en-GB" dirty="0"/>
          </a:p>
        </p:txBody>
      </p:sp>
    </p:spTree>
    <p:extLst>
      <p:ext uri="{BB962C8B-B14F-4D97-AF65-F5344CB8AC3E}">
        <p14:creationId xmlns:p14="http://schemas.microsoft.com/office/powerpoint/2010/main" val="33042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FRIPSY,</a:t>
            </a:r>
          </a:p>
          <a:p>
            <a:r>
              <a:rPr lang="en-US" dirty="0" smtClean="0"/>
              <a:t>This is</a:t>
            </a:r>
            <a:r>
              <a:rPr lang="en-US" baseline="0" dirty="0" smtClean="0"/>
              <a:t> the first part of a 3-part tutorial.</a:t>
            </a:r>
          </a:p>
          <a:p>
            <a:r>
              <a:rPr lang="en-US" dirty="0" smtClean="0"/>
              <a:t>Here you will learn enough about FRIPSY</a:t>
            </a:r>
            <a:r>
              <a:rPr lang="en-US" baseline="0" dirty="0" smtClean="0"/>
              <a:t> to start using it.</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a:t>
            </a:fld>
            <a:endParaRPr lang="en-GB"/>
          </a:p>
        </p:txBody>
      </p:sp>
    </p:spTree>
    <p:extLst>
      <p:ext uri="{BB962C8B-B14F-4D97-AF65-F5344CB8AC3E}">
        <p14:creationId xmlns:p14="http://schemas.microsoft.com/office/powerpoint/2010/main" val="175188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a:t>
            </a:r>
            <a:r>
              <a:rPr lang="en-US" baseline="0" dirty="0" smtClean="0"/>
              <a:t> you click a check box to indicate “yes” you must provide a value. </a:t>
            </a:r>
            <a:endParaRPr lang="en-GB" baseline="0" dirty="0" smtClean="0"/>
          </a:p>
          <a:p>
            <a:r>
              <a:rPr lang="en-US" dirty="0" smtClean="0"/>
              <a:t>Depth LFH </a:t>
            </a:r>
            <a:r>
              <a:rPr lang="en-US" baseline="0" dirty="0" smtClean="0"/>
              <a:t>refers to the combined depth of litter, fungal and humus soil layers.</a:t>
            </a:r>
          </a:p>
          <a:p>
            <a:pPr marL="0" indent="0">
              <a:buFontTx/>
              <a:buNone/>
            </a:pPr>
            <a:r>
              <a:rPr lang="en-US" baseline="0" dirty="0" smtClean="0"/>
              <a:t>Slope is entered as an average  percentage across the site.</a:t>
            </a:r>
          </a:p>
          <a:p>
            <a:pPr marL="0" indent="0">
              <a:buFontTx/>
              <a:buNone/>
            </a:pPr>
            <a:r>
              <a:rPr lang="en-US" baseline="0" dirty="0" smtClean="0"/>
              <a:t>Cones is the density of lodgepole pine cones per square metre on the ground after harvest and site preparation.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10</a:t>
            </a:fld>
            <a:endParaRPr lang="en-GB"/>
          </a:p>
        </p:txBody>
      </p:sp>
    </p:spTree>
    <p:extLst>
      <p:ext uri="{BB962C8B-B14F-4D97-AF65-F5344CB8AC3E}">
        <p14:creationId xmlns:p14="http://schemas.microsoft.com/office/powerpoint/2010/main" val="204615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have establishment survey or similar stocking data for the stand (preferably</a:t>
            </a:r>
            <a:r>
              <a:rPr lang="en-GB" baseline="0" dirty="0" smtClean="0"/>
              <a:t> obtained </a:t>
            </a:r>
            <a:r>
              <a:rPr lang="en-GB" dirty="0" smtClean="0"/>
              <a:t>5 to 8 years after cut),</a:t>
            </a:r>
            <a:r>
              <a:rPr lang="en-GB" baseline="0" dirty="0" smtClean="0"/>
              <a:t> you can input the stocking values here for 3 species groups: AW which includes both trembling aspen and balsam poplar; SB for black spruce; and SW which includes balsam fir as well as white spruce .</a:t>
            </a:r>
            <a:r>
              <a:rPr lang="en-GB" dirty="0" smtClean="0"/>
              <a:t>The stocking values must have</a:t>
            </a:r>
            <a:r>
              <a:rPr lang="en-GB" baseline="0" dirty="0" smtClean="0"/>
              <a:t> </a:t>
            </a:r>
            <a:r>
              <a:rPr lang="en-GB" dirty="0" smtClean="0"/>
              <a:t>been assessed AFTER any herbicide application and BEFORE any thinning.</a:t>
            </a:r>
          </a:p>
          <a:p>
            <a:r>
              <a:rPr lang="en-US" dirty="0" smtClean="0"/>
              <a:t>If</a:t>
            </a:r>
            <a:r>
              <a:rPr lang="en-US" baseline="0" dirty="0" smtClean="0"/>
              <a:t> you leave or click the check boxes to indicate “No”, the model will default to forecasting values for these species based on other stand and site data.</a:t>
            </a:r>
          </a:p>
          <a:p>
            <a:endParaRPr lang="en-US" sz="1200" kern="1200" dirty="0" smtClean="0">
              <a:solidFill>
                <a:srgbClr val="FF0000"/>
              </a:solidFill>
              <a:effectLst/>
              <a:latin typeface="+mn-lt"/>
              <a:ea typeface="+mn-ea"/>
              <a:cs typeface="+mn-cs"/>
            </a:endParaRPr>
          </a:p>
          <a:p>
            <a:r>
              <a:rPr lang="en-US" sz="1200" kern="1200" dirty="0" smtClean="0">
                <a:solidFill>
                  <a:srgbClr val="FF0000"/>
                </a:solidFill>
                <a:effectLst/>
                <a:latin typeface="+mn-lt"/>
                <a:ea typeface="+mn-ea"/>
                <a:cs typeface="+mn-cs"/>
              </a:rPr>
              <a:t>A common mistake made by users is to input pre-weeding aspen stocking values when simulating weeding effects. When a run is setup to include a weeding treatment, the model assumes the input stocking to have been assessed after weeding. If after-weeding stocking information is not available for such a run, allow the model to forecast the response based on the other stand and site variables that have been entered.</a:t>
            </a:r>
            <a:endParaRPr lang="en-GB" sz="120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11</a:t>
            </a:fld>
            <a:endParaRPr lang="en-GB"/>
          </a:p>
        </p:txBody>
      </p:sp>
    </p:spTree>
    <p:extLst>
      <p:ext uri="{BB962C8B-B14F-4D97-AF65-F5344CB8AC3E}">
        <p14:creationId xmlns:p14="http://schemas.microsoft.com/office/powerpoint/2010/main" val="148854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projection options  allow you to include or exclude from projections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trees girdled by Western Gall Rust,</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pine natural regeneration.</a:t>
            </a:r>
          </a:p>
        </p:txBody>
      </p:sp>
      <p:sp>
        <p:nvSpPr>
          <p:cNvPr id="4" name="Slide Number Placeholder 3"/>
          <p:cNvSpPr>
            <a:spLocks noGrp="1"/>
          </p:cNvSpPr>
          <p:nvPr>
            <p:ph type="sldNum" sz="quarter" idx="10"/>
          </p:nvPr>
        </p:nvSpPr>
        <p:spPr/>
        <p:txBody>
          <a:bodyPr/>
          <a:lstStyle/>
          <a:p>
            <a:fld id="{AEE68203-B7BE-4F0D-A66B-CE1FC4BE0067}" type="slidenum">
              <a:rPr lang="en-GB" smtClean="0"/>
              <a:t>12</a:t>
            </a:fld>
            <a:endParaRPr lang="en-GB"/>
          </a:p>
        </p:txBody>
      </p:sp>
    </p:spTree>
    <p:extLst>
      <p:ext uri="{BB962C8B-B14F-4D97-AF65-F5344CB8AC3E}">
        <p14:creationId xmlns:p14="http://schemas.microsoft.com/office/powerpoint/2010/main" val="327959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Reforestation Standard of Alberta excludes lodgepole pine trees with more than 50% encirclement of the main stem by western gall rust. The check</a:t>
            </a:r>
            <a:r>
              <a:rPr lang="en-US" sz="1200" kern="1200" baseline="0" dirty="0" smtClean="0">
                <a:solidFill>
                  <a:schemeClr val="tx1"/>
                </a:solidFill>
                <a:effectLst/>
                <a:latin typeface="+mn-lt"/>
                <a:ea typeface="+mn-ea"/>
                <a:cs typeface="+mn-cs"/>
              </a:rPr>
              <a:t> box pointed to here gives you </a:t>
            </a:r>
            <a:r>
              <a:rPr lang="en-US" sz="1200" kern="1200" dirty="0" smtClean="0">
                <a:solidFill>
                  <a:schemeClr val="tx1"/>
                </a:solidFill>
                <a:effectLst/>
                <a:latin typeface="+mn-lt"/>
                <a:ea typeface="+mn-ea"/>
                <a:cs typeface="+mn-cs"/>
              </a:rPr>
              <a:t>the choice of either retaining live girdled trees in the GYPSY projections,</a:t>
            </a:r>
            <a:r>
              <a:rPr lang="en-US" sz="1200" kern="1200" baseline="0" dirty="0" smtClean="0">
                <a:solidFill>
                  <a:schemeClr val="tx1"/>
                </a:solidFill>
                <a:effectLst/>
                <a:latin typeface="+mn-lt"/>
                <a:ea typeface="+mn-ea"/>
                <a:cs typeface="+mn-cs"/>
              </a:rPr>
              <a:t> or making an adjustment simulating their exclusion, as in the Reforestation Standard. This enables you to see for yourself how uncertainty about gall rust influences growth and yield projections.</a:t>
            </a:r>
          </a:p>
        </p:txBody>
      </p:sp>
      <p:sp>
        <p:nvSpPr>
          <p:cNvPr id="4" name="Slide Number Placeholder 3"/>
          <p:cNvSpPr>
            <a:spLocks noGrp="1"/>
          </p:cNvSpPr>
          <p:nvPr>
            <p:ph type="sldNum" sz="quarter" idx="10"/>
          </p:nvPr>
        </p:nvSpPr>
        <p:spPr/>
        <p:txBody>
          <a:bodyPr/>
          <a:lstStyle/>
          <a:p>
            <a:fld id="{AEE68203-B7BE-4F0D-A66B-CE1FC4BE0067}" type="slidenum">
              <a:rPr lang="en-GB" smtClean="0"/>
              <a:t>13</a:t>
            </a:fld>
            <a:endParaRPr lang="en-GB"/>
          </a:p>
        </p:txBody>
      </p:sp>
    </p:spTree>
    <p:extLst>
      <p:ext uri="{BB962C8B-B14F-4D97-AF65-F5344CB8AC3E}">
        <p14:creationId xmlns:p14="http://schemas.microsoft.com/office/powerpoint/2010/main" val="389227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t>
            </a:r>
            <a:r>
              <a:rPr lang="en-US" sz="1200" kern="1200" baseline="0" dirty="0" smtClean="0">
                <a:solidFill>
                  <a:schemeClr val="tx1"/>
                </a:solidFill>
                <a:effectLst/>
                <a:latin typeface="+mn-lt"/>
                <a:ea typeface="+mn-ea"/>
                <a:cs typeface="+mn-cs"/>
              </a:rPr>
              <a:t>check box allows you to exclude natural regeneration of </a:t>
            </a:r>
            <a:r>
              <a:rPr lang="en-US" sz="1200" kern="1200" baseline="0" dirty="0" err="1" smtClean="0">
                <a:solidFill>
                  <a:schemeClr val="tx1"/>
                </a:solidFill>
                <a:effectLst/>
                <a:latin typeface="+mn-lt"/>
                <a:ea typeface="+mn-ea"/>
                <a:cs typeface="+mn-cs"/>
              </a:rPr>
              <a:t>lodgepole</a:t>
            </a:r>
            <a:r>
              <a:rPr lang="en-US" sz="1200" kern="1200" baseline="0" dirty="0" smtClean="0">
                <a:solidFill>
                  <a:schemeClr val="tx1"/>
                </a:solidFill>
                <a:effectLst/>
                <a:latin typeface="+mn-lt"/>
                <a:ea typeface="+mn-ea"/>
                <a:cs typeface="+mn-cs"/>
              </a:rPr>
              <a:t> pine from model projections. </a:t>
            </a:r>
            <a:r>
              <a:rPr lang="en-US" sz="1200" kern="1200" dirty="0" smtClean="0">
                <a:solidFill>
                  <a:schemeClr val="tx1"/>
                </a:solidFill>
                <a:effectLst/>
                <a:latin typeface="+mn-lt"/>
                <a:ea typeface="+mn-ea"/>
                <a:cs typeface="+mn-cs"/>
              </a:rPr>
              <a:t>If you select </a:t>
            </a:r>
            <a:r>
              <a:rPr lang="en-US" sz="1200" i="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the regeneration model will simulate the development of planted pine without any ingress of pine from seed. This allows forecasting plantation development without trying to take into account the vagaries of natural regeneration.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14</a:t>
            </a:fld>
            <a:endParaRPr lang="en-GB"/>
          </a:p>
        </p:txBody>
      </p:sp>
    </p:spTree>
    <p:extLst>
      <p:ext uri="{BB962C8B-B14F-4D97-AF65-F5344CB8AC3E}">
        <p14:creationId xmlns:p14="http://schemas.microsoft.com/office/powerpoint/2010/main" val="47911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Events referred to here are </a:t>
            </a:r>
            <a:r>
              <a:rPr lang="en-US" sz="1200" kern="1200" dirty="0" err="1" smtClean="0">
                <a:solidFill>
                  <a:schemeClr val="tx1"/>
                </a:solidFill>
                <a:effectLst/>
                <a:latin typeface="+mn-lt"/>
                <a:ea typeface="+mn-ea"/>
                <a:cs typeface="+mn-cs"/>
              </a:rPr>
              <a:t>silvicultural</a:t>
            </a:r>
            <a:r>
              <a:rPr lang="en-US" sz="1200" kern="1200" dirty="0" smtClean="0">
                <a:solidFill>
                  <a:schemeClr val="tx1"/>
                </a:solidFill>
                <a:effectLst/>
                <a:latin typeface="+mn-lt"/>
                <a:ea typeface="+mn-ea"/>
                <a:cs typeface="+mn-cs"/>
              </a:rPr>
              <a:t> treatments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regeneration milestones</a:t>
            </a:r>
            <a:r>
              <a:rPr lang="en-US" sz="1200" kern="1200" baseline="0" dirty="0" smtClean="0">
                <a:solidFill>
                  <a:schemeClr val="tx1"/>
                </a:solidFill>
                <a:effectLst/>
                <a:latin typeface="+mn-lt"/>
                <a:ea typeface="+mn-ea"/>
                <a:cs typeface="+mn-cs"/>
              </a:rPr>
              <a:t>. You will need to enter information about which treatments you are selecting, and in what year. “Year” in this context always refers to the Alberta Timber Year, which runs from May 1 to April 30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of the following calendar year.</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15</a:t>
            </a:fld>
            <a:endParaRPr lang="en-GB"/>
          </a:p>
        </p:txBody>
      </p:sp>
    </p:spTree>
    <p:extLst>
      <p:ext uri="{BB962C8B-B14F-4D97-AF65-F5344CB8AC3E}">
        <p14:creationId xmlns:p14="http://schemas.microsoft.com/office/powerpoint/2010/main" val="400756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most events you </a:t>
            </a:r>
            <a:r>
              <a:rPr lang="en-US" smtClean="0"/>
              <a:t>can select the </a:t>
            </a:r>
            <a:r>
              <a:rPr lang="en-US" dirty="0" smtClean="0"/>
              <a:t>year</a:t>
            </a:r>
            <a:r>
              <a:rPr lang="en-US" baseline="0" dirty="0" smtClean="0"/>
              <a:t> in which they take place, but “handover” – the year at which the regeneration phase of stand development is deemed to end, is always fixed at 18 years after cut.</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16</a:t>
            </a:fld>
            <a:endParaRPr lang="en-GB"/>
          </a:p>
        </p:txBody>
      </p:sp>
    </p:spTree>
    <p:extLst>
      <p:ext uri="{BB962C8B-B14F-4D97-AF65-F5344CB8AC3E}">
        <p14:creationId xmlns:p14="http://schemas.microsoft.com/office/powerpoint/2010/main" val="290352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always have to enter a year of cut and a year for performance assessment.</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17</a:t>
            </a:fld>
            <a:endParaRPr lang="en-GB"/>
          </a:p>
        </p:txBody>
      </p:sp>
    </p:spTree>
    <p:extLst>
      <p:ext uri="{BB962C8B-B14F-4D97-AF65-F5344CB8AC3E}">
        <p14:creationId xmlns:p14="http://schemas.microsoft.com/office/powerpoint/2010/main" val="3972214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performance assessment year should not be less than 11 years, and not more than 14 years, after cut.</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18</a:t>
            </a:fld>
            <a:endParaRPr lang="en-GB"/>
          </a:p>
        </p:txBody>
      </p:sp>
    </p:spTree>
    <p:extLst>
      <p:ext uri="{BB962C8B-B14F-4D97-AF65-F5344CB8AC3E}">
        <p14:creationId xmlns:p14="http://schemas.microsoft.com/office/powerpoint/2010/main" val="3047759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For site preparation,</a:t>
            </a:r>
            <a:r>
              <a:rPr lang="en-US" baseline="0" dirty="0" smtClean="0"/>
              <a:t> select none, drag or mound from the pull-down menu.</a:t>
            </a:r>
            <a:r>
              <a:rPr lang="en-US" sz="1200" kern="1200" dirty="0" smtClean="0">
                <a:solidFill>
                  <a:schemeClr val="tx1"/>
                </a:solidFill>
                <a:effectLst/>
                <a:latin typeface="+mn-lt"/>
                <a:ea typeface="+mn-ea"/>
                <a:cs typeface="+mn-cs"/>
              </a:rPr>
              <a:t> Consult</a:t>
            </a:r>
            <a:r>
              <a:rPr lang="en-US" sz="1200" kern="1200" baseline="0" dirty="0" smtClean="0">
                <a:solidFill>
                  <a:schemeClr val="tx1"/>
                </a:solidFill>
                <a:effectLst/>
                <a:latin typeface="+mn-lt"/>
                <a:ea typeface="+mn-ea"/>
                <a:cs typeface="+mn-cs"/>
              </a:rPr>
              <a:t> with the user guide if you are uncertain to which category the specific method you have in mind applies.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19</a:t>
            </a:fld>
            <a:endParaRPr lang="en-GB"/>
          </a:p>
        </p:txBody>
      </p:sp>
    </p:spTree>
    <p:extLst>
      <p:ext uri="{BB962C8B-B14F-4D97-AF65-F5344CB8AC3E}">
        <p14:creationId xmlns:p14="http://schemas.microsoft.com/office/powerpoint/2010/main" val="317004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Using this</a:t>
            </a:r>
            <a:r>
              <a:rPr lang="en-US" sz="1400" baseline="0" dirty="0" smtClean="0"/>
              <a:t> tool will </a:t>
            </a:r>
            <a:r>
              <a:rPr lang="en-US" sz="1400" dirty="0" smtClean="0"/>
              <a:t>help you to u</a:t>
            </a:r>
            <a:r>
              <a:rPr lang="en-US" dirty="0" smtClean="0"/>
              <a:t>nderstand results of research undertaken by FGrOW’, and</a:t>
            </a:r>
            <a:r>
              <a:rPr lang="en-US" baseline="0" dirty="0" smtClean="0"/>
              <a:t> </a:t>
            </a:r>
            <a:r>
              <a:rPr lang="en-US" dirty="0" smtClean="0"/>
              <a:t>apply them to reforestation conditions and decisions of interest to you.</a:t>
            </a:r>
            <a:r>
              <a:rPr lang="en-US" baseline="0" dirty="0" smtClean="0"/>
              <a:t> </a:t>
            </a:r>
            <a:endParaRPr lang="en-GB" dirty="0" smtClean="0"/>
          </a:p>
          <a:p>
            <a:endParaRPr lang="en-US" dirty="0" smtClean="0"/>
          </a:p>
        </p:txBody>
      </p:sp>
      <p:sp>
        <p:nvSpPr>
          <p:cNvPr id="4" name="Slide Number Placeholder 3"/>
          <p:cNvSpPr>
            <a:spLocks noGrp="1"/>
          </p:cNvSpPr>
          <p:nvPr>
            <p:ph type="sldNum" sz="quarter" idx="10"/>
          </p:nvPr>
        </p:nvSpPr>
        <p:spPr/>
        <p:txBody>
          <a:bodyPr/>
          <a:lstStyle/>
          <a:p>
            <a:fld id="{AEE68203-B7BE-4F0D-A66B-CE1FC4BE0067}" type="slidenum">
              <a:rPr lang="en-GB" smtClean="0"/>
              <a:t>2</a:t>
            </a:fld>
            <a:endParaRPr lang="en-GB"/>
          </a:p>
        </p:txBody>
      </p:sp>
    </p:spTree>
    <p:extLst>
      <p:ext uri="{BB962C8B-B14F-4D97-AF65-F5344CB8AC3E}">
        <p14:creationId xmlns:p14="http://schemas.microsoft.com/office/powerpoint/2010/main" val="771707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site preparation is planned, obviously you don’t need to enter a year, but otherwise input the applicable</a:t>
            </a:r>
            <a:r>
              <a:rPr lang="en-US" baseline="0" dirty="0" smtClean="0"/>
              <a:t> </a:t>
            </a:r>
            <a:r>
              <a:rPr lang="en-US" dirty="0" smtClean="0"/>
              <a:t>year.</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20</a:t>
            </a:fld>
            <a:endParaRPr lang="en-GB"/>
          </a:p>
        </p:txBody>
      </p:sp>
    </p:spTree>
    <p:extLst>
      <p:ext uri="{BB962C8B-B14F-4D97-AF65-F5344CB8AC3E}">
        <p14:creationId xmlns:p14="http://schemas.microsoft.com/office/powerpoint/2010/main" val="1674330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get an error message if the year is invalid.</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21</a:t>
            </a:fld>
            <a:endParaRPr lang="en-GB"/>
          </a:p>
        </p:txBody>
      </p:sp>
    </p:spTree>
    <p:extLst>
      <p:ext uri="{BB962C8B-B14F-4D97-AF65-F5344CB8AC3E}">
        <p14:creationId xmlns:p14="http://schemas.microsoft.com/office/powerpoint/2010/main" val="292197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model assumes prompt site preparation. You will  get a warning if you delay it for more than 3 years after cut.</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22</a:t>
            </a:fld>
            <a:endParaRPr lang="en-GB"/>
          </a:p>
        </p:txBody>
      </p:sp>
    </p:spTree>
    <p:extLst>
      <p:ext uri="{BB962C8B-B14F-4D97-AF65-F5344CB8AC3E}">
        <p14:creationId xmlns:p14="http://schemas.microsoft.com/office/powerpoint/2010/main" val="206926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Planting</a:t>
            </a:r>
            <a:r>
              <a:rPr lang="en-GB" baseline="0" dirty="0" smtClean="0"/>
              <a:t> applies only to </a:t>
            </a:r>
            <a:r>
              <a:rPr lang="en-GB" baseline="0" dirty="0" err="1" smtClean="0"/>
              <a:t>lodgepole</a:t>
            </a:r>
            <a:r>
              <a:rPr lang="en-GB" baseline="0" dirty="0" smtClean="0"/>
              <a:t> pine.</a:t>
            </a:r>
          </a:p>
          <a:p>
            <a:r>
              <a:rPr lang="en-US" baseline="0" dirty="0" smtClean="0"/>
              <a:t>You can leave or click the check box to indicate no planting. </a:t>
            </a:r>
            <a:r>
              <a:rPr lang="en-GB" dirty="0" smtClean="0"/>
              <a:t>	</a:t>
            </a:r>
          </a:p>
        </p:txBody>
      </p:sp>
      <p:sp>
        <p:nvSpPr>
          <p:cNvPr id="4" name="Slide Number Placeholder 3"/>
          <p:cNvSpPr>
            <a:spLocks noGrp="1"/>
          </p:cNvSpPr>
          <p:nvPr>
            <p:ph type="sldNum" sz="quarter" idx="10"/>
          </p:nvPr>
        </p:nvSpPr>
        <p:spPr/>
        <p:txBody>
          <a:bodyPr/>
          <a:lstStyle/>
          <a:p>
            <a:fld id="{AEE68203-B7BE-4F0D-A66B-CE1FC4BE0067}" type="slidenum">
              <a:rPr lang="en-GB" smtClean="0"/>
              <a:t>23</a:t>
            </a:fld>
            <a:endParaRPr lang="en-GB"/>
          </a:p>
        </p:txBody>
      </p:sp>
    </p:spTree>
    <p:extLst>
      <p:ext uri="{BB962C8B-B14F-4D97-AF65-F5344CB8AC3E}">
        <p14:creationId xmlns:p14="http://schemas.microsoft.com/office/powerpoint/2010/main" val="2556939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select “yes”, enter the applicable year, and the proposed planting density.</a:t>
            </a:r>
            <a:endParaRPr lang="en-GB" dirty="0" smtClean="0"/>
          </a:p>
          <a:p>
            <a:r>
              <a:rPr lang="en-GB" dirty="0" smtClean="0"/>
              <a:t>	</a:t>
            </a:r>
          </a:p>
        </p:txBody>
      </p:sp>
      <p:sp>
        <p:nvSpPr>
          <p:cNvPr id="4" name="Slide Number Placeholder 3"/>
          <p:cNvSpPr>
            <a:spLocks noGrp="1"/>
          </p:cNvSpPr>
          <p:nvPr>
            <p:ph type="sldNum" sz="quarter" idx="10"/>
          </p:nvPr>
        </p:nvSpPr>
        <p:spPr/>
        <p:txBody>
          <a:bodyPr/>
          <a:lstStyle/>
          <a:p>
            <a:fld id="{AEE68203-B7BE-4F0D-A66B-CE1FC4BE0067}" type="slidenum">
              <a:rPr lang="en-GB" smtClean="0"/>
              <a:t>24</a:t>
            </a:fld>
            <a:endParaRPr lang="en-GB"/>
          </a:p>
        </p:txBody>
      </p:sp>
    </p:spTree>
    <p:extLst>
      <p:ext uri="{BB962C8B-B14F-4D97-AF65-F5344CB8AC3E}">
        <p14:creationId xmlns:p14="http://schemas.microsoft.com/office/powerpoint/2010/main" val="3962728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p</a:t>
            </a:r>
            <a:r>
              <a:rPr lang="en-GB" dirty="0" smtClean="0"/>
              <a:t>lanting density should be between 800 and 4500 trees per ha.</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25</a:t>
            </a:fld>
            <a:endParaRPr lang="en-GB"/>
          </a:p>
        </p:txBody>
      </p:sp>
    </p:spTree>
    <p:extLst>
      <p:ext uri="{BB962C8B-B14F-4D97-AF65-F5344CB8AC3E}">
        <p14:creationId xmlns:p14="http://schemas.microsoft.com/office/powerpoint/2010/main" val="1661200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If you are confident that either early planting or use of 2-year stock will advance growth by one full growing season,</a:t>
            </a:r>
            <a:r>
              <a:rPr lang="en-GB" baseline="0" dirty="0" smtClean="0"/>
              <a:t> you can click the check box here to indicate “yes”. If in doubt, leave the option as “no”.</a:t>
            </a:r>
            <a:r>
              <a:rPr lang="en-GB" dirty="0" smtClean="0"/>
              <a:t>	</a:t>
            </a: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26</a:t>
            </a:fld>
            <a:endParaRPr lang="en-GB"/>
          </a:p>
        </p:txBody>
      </p:sp>
    </p:spTree>
    <p:extLst>
      <p:ext uri="{BB962C8B-B14F-4D97-AF65-F5344CB8AC3E}">
        <p14:creationId xmlns:p14="http://schemas.microsoft.com/office/powerpoint/2010/main" val="2784219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“Weed” is shorthand for chemical weeding to control hardwood</a:t>
            </a:r>
            <a:r>
              <a:rPr lang="en-US" baseline="0" dirty="0" smtClean="0"/>
              <a:t> or herbaceous competition, by the application of glyphosate using standard best practices and application rates.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27</a:t>
            </a:fld>
            <a:endParaRPr lang="en-GB"/>
          </a:p>
        </p:txBody>
      </p:sp>
    </p:spTree>
    <p:extLst>
      <p:ext uri="{BB962C8B-B14F-4D97-AF65-F5344CB8AC3E}">
        <p14:creationId xmlns:p14="http://schemas.microsoft.com/office/powerpoint/2010/main" val="4073795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Select “yes” for weeding only if you are confident that the treatment has been, or will be, completed effectively, within the 9 years following cut. </a:t>
            </a:r>
          </a:p>
          <a:p>
            <a:r>
              <a:rPr lang="en-US" baseline="0" dirty="0" smtClean="0"/>
              <a:t>Enter the last year that weeding takes place. The model will allow you to include </a:t>
            </a:r>
            <a:r>
              <a:rPr lang="en-US" baseline="0" dirty="0" err="1" smtClean="0"/>
              <a:t>weedings</a:t>
            </a:r>
            <a:r>
              <a:rPr lang="en-US" baseline="0" dirty="0" smtClean="0"/>
              <a:t> beyond 9 years, but will warn you that this exceeds the modelled age range for the treatment.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28</a:t>
            </a:fld>
            <a:endParaRPr lang="en-GB"/>
          </a:p>
        </p:txBody>
      </p:sp>
    </p:spTree>
    <p:extLst>
      <p:ext uri="{BB962C8B-B14F-4D97-AF65-F5344CB8AC3E}">
        <p14:creationId xmlns:p14="http://schemas.microsoft.com/office/powerpoint/2010/main" val="1957605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 refers</a:t>
            </a:r>
            <a:r>
              <a:rPr lang="en-US" baseline="0" dirty="0" smtClean="0"/>
              <a:t> to manual (i.e. not chemical) low pre-commercial thinning undertaken before the end of the regeneration phase. </a:t>
            </a:r>
          </a:p>
          <a:p>
            <a:r>
              <a:rPr lang="en-US" dirty="0" smtClean="0"/>
              <a:t>If you elect not to undertake thinning, you can leave or click  the thinning option as negative.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29</a:t>
            </a:fld>
            <a:endParaRPr lang="en-GB"/>
          </a:p>
        </p:txBody>
      </p:sp>
    </p:spTree>
    <p:extLst>
      <p:ext uri="{BB962C8B-B14F-4D97-AF65-F5344CB8AC3E}">
        <p14:creationId xmlns:p14="http://schemas.microsoft.com/office/powerpoint/2010/main" val="331178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FRIPSY consists of a regeneration model linked directly to the Alberta government’s Growth and Yield Projection System (GYPSY). </a:t>
            </a:r>
          </a:p>
          <a:p>
            <a:r>
              <a:rPr lang="en-US" sz="1200" kern="1200" dirty="0" smtClean="0">
                <a:solidFill>
                  <a:schemeClr val="tx1"/>
                </a:solidFill>
                <a:effectLst/>
                <a:latin typeface="+mn-lt"/>
                <a:ea typeface="+mn-ea"/>
                <a:cs typeface="+mn-cs"/>
              </a:rPr>
              <a:t>FRIPSY’s regeneration model uses site and treatment information to forecast regeneration performance at 12 to 14 years following cut (which</a:t>
            </a:r>
            <a:r>
              <a:rPr lang="en-US" sz="1200" kern="1200" baseline="0" dirty="0" smtClean="0">
                <a:solidFill>
                  <a:schemeClr val="tx1"/>
                </a:solidFill>
                <a:effectLst/>
                <a:latin typeface="+mn-lt"/>
                <a:ea typeface="+mn-ea"/>
                <a:cs typeface="+mn-cs"/>
              </a:rPr>
              <a:t> is when regeneration success is judged by </a:t>
            </a:r>
            <a:r>
              <a:rPr lang="en-US" sz="1200" kern="1200" dirty="0" smtClean="0">
                <a:solidFill>
                  <a:schemeClr val="tx1"/>
                </a:solidFill>
                <a:effectLst/>
                <a:latin typeface="+mn-lt"/>
                <a:ea typeface="+mn-ea"/>
                <a:cs typeface="+mn-cs"/>
              </a:rPr>
              <a:t>the Reforestation Standard of Alberta), and at 18 years (which we consider to better represent the end of the regeneration phase of stand development). </a:t>
            </a:r>
          </a:p>
          <a:p>
            <a:r>
              <a:rPr lang="en-US" sz="1200" kern="1200" dirty="0" smtClean="0">
                <a:solidFill>
                  <a:schemeClr val="tx1"/>
                </a:solidFill>
                <a:effectLst/>
                <a:latin typeface="+mn-lt"/>
                <a:ea typeface="+mn-ea"/>
                <a:cs typeface="+mn-cs"/>
              </a:rPr>
              <a:t>The regeneration forecasts are “handed-over” to GYPSY (in other words they are used to initialize GYPSY) at 18 years following cut, to project subsequent growth and yield to rotation age.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3</a:t>
            </a:fld>
            <a:endParaRPr lang="en-GB"/>
          </a:p>
        </p:txBody>
      </p:sp>
    </p:spTree>
    <p:extLst>
      <p:ext uri="{BB962C8B-B14F-4D97-AF65-F5344CB8AC3E}">
        <p14:creationId xmlns:p14="http://schemas.microsoft.com/office/powerpoint/2010/main" val="1397569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select “Yes” for thinning, you will need to enter an applicable treatment year, and a post-thinning target. Note that this target refers not to the density immediately after thinning, but the number of pine trees 1.3m and greater in height, that you would like to see at handover – i.e. by the end of the regeneration phase 18 years after cut. The number of trees that you should leave when you thin in order to achieve this will be calculated by the model.</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30</a:t>
            </a:fld>
            <a:endParaRPr lang="en-GB"/>
          </a:p>
        </p:txBody>
      </p:sp>
    </p:spTree>
    <p:extLst>
      <p:ext uri="{BB962C8B-B14F-4D97-AF65-F5344CB8AC3E}">
        <p14:creationId xmlns:p14="http://schemas.microsoft.com/office/powerpoint/2010/main" val="2924068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model does not simulate or allow thinning in or after the</a:t>
            </a:r>
            <a:r>
              <a:rPr lang="en-US" baseline="0" dirty="0" smtClean="0"/>
              <a:t> handover year (i.e. 18 or more years after cut).. If you indicate thinning at 10 or less years, you will trigger a warning that you are thinning early, The data on which FRIPSY is based did not include earlier thinning.</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31</a:t>
            </a:fld>
            <a:endParaRPr lang="en-GB"/>
          </a:p>
        </p:txBody>
      </p:sp>
    </p:spTree>
    <p:extLst>
      <p:ext uri="{BB962C8B-B14F-4D97-AF65-F5344CB8AC3E}">
        <p14:creationId xmlns:p14="http://schemas.microsoft.com/office/powerpoint/2010/main" val="1782910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target density you enter should be between 500 and 5000 pine trees per ha. If you stipulate a density above or below that, you will be warned that you are outside the modeled data range.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32</a:t>
            </a:fld>
            <a:endParaRPr lang="en-GB"/>
          </a:p>
        </p:txBody>
      </p:sp>
    </p:spTree>
    <p:extLst>
      <p:ext uri="{BB962C8B-B14F-4D97-AF65-F5344CB8AC3E}">
        <p14:creationId xmlns:p14="http://schemas.microsoft.com/office/powerpoint/2010/main" val="1364439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now completed all the necessary inputs and are ready to</a:t>
            </a:r>
            <a:r>
              <a:rPr lang="en-US" baseline="0" dirty="0" smtClean="0"/>
              <a:t> </a:t>
            </a:r>
            <a:r>
              <a:rPr lang="en-US" dirty="0" smtClean="0"/>
              <a:t>run the model, which we do  by clicking on </a:t>
            </a:r>
            <a:r>
              <a:rPr lang="en-US" baseline="0" dirty="0" smtClean="0"/>
              <a:t>the ‘generate report” button.</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33</a:t>
            </a:fld>
            <a:endParaRPr lang="en-GB"/>
          </a:p>
        </p:txBody>
      </p:sp>
    </p:spTree>
    <p:extLst>
      <p:ext uri="{BB962C8B-B14F-4D97-AF65-F5344CB8AC3E}">
        <p14:creationId xmlns:p14="http://schemas.microsoft.com/office/powerpoint/2010/main" val="3875092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 Regeneration Report page will then be displayed.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34</a:t>
            </a:fld>
            <a:endParaRPr lang="en-GB"/>
          </a:p>
        </p:txBody>
      </p:sp>
    </p:spTree>
    <p:extLst>
      <p:ext uri="{BB962C8B-B14F-4D97-AF65-F5344CB8AC3E}">
        <p14:creationId xmlns:p14="http://schemas.microsoft.com/office/powerpoint/2010/main" val="1932769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 input data are shown in</a:t>
            </a:r>
            <a:r>
              <a:rPr lang="en-US" dirty="0" smtClean="0"/>
              <a:t> the upper part of the report.</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35</a:t>
            </a:fld>
            <a:endParaRPr lang="en-GB"/>
          </a:p>
        </p:txBody>
      </p:sp>
    </p:spTree>
    <p:extLst>
      <p:ext uri="{BB962C8B-B14F-4D97-AF65-F5344CB8AC3E}">
        <p14:creationId xmlns:p14="http://schemas.microsoft.com/office/powerpoint/2010/main" val="2257681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Regeneration</a:t>
            </a:r>
            <a:r>
              <a:rPr lang="en-US" baseline="0" dirty="0" smtClean="0"/>
              <a:t> Forecast predicts stand conditions for the years of thinning, performance assessment and handover. For the thinning year, conditions are reported before and after thinning.</a:t>
            </a:r>
          </a:p>
          <a:p>
            <a:r>
              <a:rPr lang="en-GB" dirty="0" smtClean="0"/>
              <a:t>Note that stocking and densities are based on minimum tree height 0.3m for conifers at thinning and performance, and  at 1.3m  always for aspen, and for conifers at handover. These</a:t>
            </a:r>
            <a:r>
              <a:rPr lang="en-GB" baseline="0" dirty="0" smtClean="0"/>
              <a:t> criteria are used for consistency with the Regeneration Standard of Alberta and GYPSY. See the user guide for  further details on how species, age, top height, stocking, density, DBH and basal area are defined.</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36</a:t>
            </a:fld>
            <a:endParaRPr lang="en-GB"/>
          </a:p>
        </p:txBody>
      </p:sp>
    </p:spTree>
    <p:extLst>
      <p:ext uri="{BB962C8B-B14F-4D97-AF65-F5344CB8AC3E}">
        <p14:creationId xmlns:p14="http://schemas.microsoft.com/office/powerpoint/2010/main" val="1263684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we have chosen in this example </a:t>
            </a:r>
            <a:r>
              <a:rPr lang="en-US" baseline="0" dirty="0" smtClean="0"/>
              <a:t> to adjust handover statistics for Western Gall Rust, the density of pine at handover, which we targeted at 4000 trees per ha, has been reduced to include only uninfected stems.</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37</a:t>
            </a:fld>
            <a:endParaRPr lang="en-GB"/>
          </a:p>
        </p:txBody>
      </p:sp>
    </p:spTree>
    <p:extLst>
      <p:ext uri="{BB962C8B-B14F-4D97-AF65-F5344CB8AC3E}">
        <p14:creationId xmlns:p14="http://schemas.microsoft.com/office/powerpoint/2010/main" val="914647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FRIPSY cannot predict black and white spruce where thinning is undertaken, which is why the applicable rows and columns are left blank here.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38</a:t>
            </a:fld>
            <a:endParaRPr lang="en-GB"/>
          </a:p>
        </p:txBody>
      </p:sp>
    </p:spTree>
    <p:extLst>
      <p:ext uri="{BB962C8B-B14F-4D97-AF65-F5344CB8AC3E}">
        <p14:creationId xmlns:p14="http://schemas.microsoft.com/office/powerpoint/2010/main" val="3408921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we chosen not to thin, the report would look</a:t>
            </a:r>
            <a:r>
              <a:rPr lang="en-US" baseline="0" dirty="0" smtClean="0"/>
              <a:t> like this, with SB and SW included.</a:t>
            </a:r>
          </a:p>
          <a:p>
            <a:endParaRPr lang="en-US" baseline="0" dirty="0" smtClean="0"/>
          </a:p>
        </p:txBody>
      </p:sp>
      <p:sp>
        <p:nvSpPr>
          <p:cNvPr id="4" name="Slide Number Placeholder 3"/>
          <p:cNvSpPr>
            <a:spLocks noGrp="1"/>
          </p:cNvSpPr>
          <p:nvPr>
            <p:ph type="sldNum" sz="quarter" idx="10"/>
          </p:nvPr>
        </p:nvSpPr>
        <p:spPr/>
        <p:txBody>
          <a:bodyPr/>
          <a:lstStyle/>
          <a:p>
            <a:fld id="{AEE68203-B7BE-4F0D-A66B-CE1FC4BE0067}" type="slidenum">
              <a:rPr lang="en-GB" smtClean="0"/>
              <a:t>39</a:t>
            </a:fld>
            <a:endParaRPr lang="en-GB"/>
          </a:p>
        </p:txBody>
      </p:sp>
    </p:spTree>
    <p:extLst>
      <p:ext uri="{BB962C8B-B14F-4D97-AF65-F5344CB8AC3E}">
        <p14:creationId xmlns:p14="http://schemas.microsoft.com/office/powerpoint/2010/main" val="703500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download FRIPSY, along with a comprehensive user guide, at the link shown here. FRIPSY is run in Microsoft Excel. In order to project yields to rotation-age you also will need the GYPSY dynamic link library (DLL) provided by the Government of Alberta .</a:t>
            </a:r>
            <a:r>
              <a:rPr lang="en-US" sz="1200" kern="1200" baseline="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For the data input process</a:t>
            </a:r>
            <a:r>
              <a:rPr lang="en-US" sz="1200" kern="1200" dirty="0" smtClean="0">
                <a:solidFill>
                  <a:schemeClr val="tx1"/>
                </a:solidFill>
                <a:effectLst/>
                <a:latin typeface="+mn-lt"/>
                <a:ea typeface="+mn-ea"/>
                <a:cs typeface="+mn-cs"/>
              </a:rPr>
              <a:t> , which we will describe next, you will need some local  information about the openings or strata that are of interest to you.</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4</a:t>
            </a:fld>
            <a:endParaRPr lang="en-GB"/>
          </a:p>
        </p:txBody>
      </p:sp>
    </p:spTree>
    <p:extLst>
      <p:ext uri="{BB962C8B-B14F-4D97-AF65-F5344CB8AC3E}">
        <p14:creationId xmlns:p14="http://schemas.microsoft.com/office/powerpoint/2010/main" val="22704326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Any species group with 50 trees per ha or less is considered to be a minor species component.  </a:t>
            </a:r>
            <a:r>
              <a:rPr lang="en-GB" dirty="0" smtClean="0"/>
              <a:t>Minor components are reported in the Regeneration Forecast, but</a:t>
            </a:r>
            <a:r>
              <a:rPr lang="en-GB" baseline="0" dirty="0" smtClean="0"/>
              <a:t> </a:t>
            </a:r>
            <a:r>
              <a:rPr lang="en-GB" dirty="0" smtClean="0"/>
              <a:t>are not counted by GYPSY in subsequent yield projection.</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40</a:t>
            </a:fld>
            <a:endParaRPr lang="en-GB"/>
          </a:p>
        </p:txBody>
      </p:sp>
    </p:spTree>
    <p:extLst>
      <p:ext uri="{BB962C8B-B14F-4D97-AF65-F5344CB8AC3E}">
        <p14:creationId xmlns:p14="http://schemas.microsoft.com/office/powerpoint/2010/main" val="1592749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let’s look at the yield projection, </a:t>
            </a:r>
            <a:r>
              <a:rPr lang="en-US" sz="1200" kern="1200" dirty="0" smtClean="0">
                <a:solidFill>
                  <a:schemeClr val="tx1"/>
                </a:solidFill>
                <a:effectLst/>
                <a:latin typeface="+mn-lt"/>
                <a:ea typeface="+mn-ea"/>
                <a:cs typeface="+mn-cs"/>
              </a:rPr>
              <a:t>All the variables shown 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except site index, are projected to the age of</a:t>
            </a:r>
            <a:r>
              <a:rPr lang="en-US" sz="1200" kern="1200" baseline="0" dirty="0" smtClean="0">
                <a:solidFill>
                  <a:schemeClr val="tx1"/>
                </a:solidFill>
                <a:effectLst/>
                <a:latin typeface="+mn-lt"/>
                <a:ea typeface="+mn-ea"/>
                <a:cs typeface="+mn-cs"/>
              </a:rPr>
              <a:t> culmination in merchantable volume MAI of </a:t>
            </a:r>
            <a:r>
              <a:rPr lang="en-US" sz="1200" kern="1200" baseline="0" dirty="0" err="1" smtClean="0">
                <a:solidFill>
                  <a:schemeClr val="tx1"/>
                </a:solidFill>
                <a:effectLst/>
                <a:latin typeface="+mn-lt"/>
                <a:ea typeface="+mn-ea"/>
                <a:cs typeface="+mn-cs"/>
              </a:rPr>
              <a:t>lodgepole</a:t>
            </a:r>
            <a:r>
              <a:rPr lang="en-US" sz="1200" kern="1200" baseline="0" dirty="0" smtClean="0">
                <a:solidFill>
                  <a:schemeClr val="tx1"/>
                </a:solidFill>
                <a:effectLst/>
                <a:latin typeface="+mn-lt"/>
                <a:ea typeface="+mn-ea"/>
                <a:cs typeface="+mn-cs"/>
              </a:rPr>
              <a:t> pine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Again, refer to the users guide for precise definitions of these variables.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41</a:t>
            </a:fld>
            <a:endParaRPr lang="en-GB"/>
          </a:p>
        </p:txBody>
      </p:sp>
    </p:spTree>
    <p:extLst>
      <p:ext uri="{BB962C8B-B14F-4D97-AF65-F5344CB8AC3E}">
        <p14:creationId xmlns:p14="http://schemas.microsoft.com/office/powerpoint/2010/main" val="26292283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again</a:t>
            </a:r>
            <a:r>
              <a:rPr lang="en-US" baseline="0" dirty="0" smtClean="0"/>
              <a:t> note that, if we opt to include thinning in the simulation, black and white spruce are omitted.</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42</a:t>
            </a:fld>
            <a:endParaRPr lang="en-GB"/>
          </a:p>
        </p:txBody>
      </p:sp>
    </p:spTree>
    <p:extLst>
      <p:ext uri="{BB962C8B-B14F-4D97-AF65-F5344CB8AC3E}">
        <p14:creationId xmlns:p14="http://schemas.microsoft.com/office/powerpoint/2010/main" val="1057728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If you require more information on yield projections than is provided in the Stand Regeneration Report, take a look at the GYPSY report, accessed by clicking the tab at the bottom of the input screen.</a:t>
            </a:r>
            <a:endParaRPr lang="en-US" sz="1200" i="1"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It</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provides GYPSY model outputs in a concise report which shows stand attributes in graphical and tabular format, including a yield table.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43</a:t>
            </a:fld>
            <a:endParaRPr lang="en-GB"/>
          </a:p>
        </p:txBody>
      </p:sp>
    </p:spTree>
    <p:extLst>
      <p:ext uri="{BB962C8B-B14F-4D97-AF65-F5344CB8AC3E}">
        <p14:creationId xmlns:p14="http://schemas.microsoft.com/office/powerpoint/2010/main" val="3104894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comes the yield</a:t>
            </a:r>
            <a:r>
              <a:rPr lang="en-US" baseline="0" dirty="0" smtClean="0"/>
              <a:t> table generator report.</a:t>
            </a:r>
          </a:p>
          <a:p>
            <a:r>
              <a:rPr lang="en-US" baseline="0" dirty="0" smtClean="0"/>
              <a:t>The input data shown here are predicted by the FRIPSY regeneration model for stand age 18 years, when they are  handed-over to GYPSY to initialize the growth and yield model.</a:t>
            </a:r>
          </a:p>
          <a:p>
            <a:r>
              <a:rPr lang="en-US" baseline="0" dirty="0" smtClean="0"/>
              <a:t>You can  scroll down from here to view graphs of various attributes projected against stand age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44</a:t>
            </a:fld>
            <a:endParaRPr lang="en-GB"/>
          </a:p>
        </p:txBody>
      </p:sp>
    </p:spTree>
    <p:extLst>
      <p:ext uri="{BB962C8B-B14F-4D97-AF65-F5344CB8AC3E}">
        <p14:creationId xmlns:p14="http://schemas.microsoft.com/office/powerpoint/2010/main" val="2671474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45</a:t>
            </a:fld>
            <a:endParaRPr lang="en-GB"/>
          </a:p>
        </p:txBody>
      </p:sp>
    </p:spTree>
    <p:extLst>
      <p:ext uri="{BB962C8B-B14F-4D97-AF65-F5344CB8AC3E}">
        <p14:creationId xmlns:p14="http://schemas.microsoft.com/office/powerpoint/2010/main" val="3174739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46</a:t>
            </a:fld>
            <a:endParaRPr lang="en-GB"/>
          </a:p>
        </p:txBody>
      </p:sp>
    </p:spTree>
    <p:extLst>
      <p:ext uri="{BB962C8B-B14F-4D97-AF65-F5344CB8AC3E}">
        <p14:creationId xmlns:p14="http://schemas.microsoft.com/office/powerpoint/2010/main" val="307014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47</a:t>
            </a:fld>
            <a:endParaRPr lang="en-GB"/>
          </a:p>
        </p:txBody>
      </p:sp>
    </p:spTree>
    <p:extLst>
      <p:ext uri="{BB962C8B-B14F-4D97-AF65-F5344CB8AC3E}">
        <p14:creationId xmlns:p14="http://schemas.microsoft.com/office/powerpoint/2010/main" val="20167024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48</a:t>
            </a:fld>
            <a:endParaRPr lang="en-GB"/>
          </a:p>
        </p:txBody>
      </p:sp>
    </p:spTree>
    <p:extLst>
      <p:ext uri="{BB962C8B-B14F-4D97-AF65-F5344CB8AC3E}">
        <p14:creationId xmlns:p14="http://schemas.microsoft.com/office/powerpoint/2010/main" val="1712548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you will reach the yield table, which tabulates coniferous and deciduous merchantable</a:t>
            </a:r>
            <a:r>
              <a:rPr lang="en-US" baseline="0" dirty="0" smtClean="0"/>
              <a:t> volume, mean annual increment, and piece size by age.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49</a:t>
            </a:fld>
            <a:endParaRPr lang="en-GB"/>
          </a:p>
        </p:txBody>
      </p:sp>
    </p:spTree>
    <p:extLst>
      <p:ext uri="{BB962C8B-B14F-4D97-AF65-F5344CB8AC3E}">
        <p14:creationId xmlns:p14="http://schemas.microsoft.com/office/powerpoint/2010/main" val="185973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run FRIPSY in either single-stand or batch mode. Single-stand mode is accessed by clicking on the </a:t>
            </a:r>
            <a:r>
              <a:rPr lang="en-US" sz="1200" i="1" kern="1200" dirty="0" smtClean="0">
                <a:solidFill>
                  <a:schemeClr val="tx1"/>
                </a:solidFill>
                <a:effectLst/>
                <a:latin typeface="+mn-lt"/>
                <a:ea typeface="+mn-ea"/>
                <a:cs typeface="+mn-cs"/>
              </a:rPr>
              <a:t>Input</a:t>
            </a:r>
            <a:r>
              <a:rPr lang="en-US" sz="1200" kern="1200" dirty="0" smtClean="0">
                <a:solidFill>
                  <a:schemeClr val="tx1"/>
                </a:solidFill>
                <a:effectLst/>
                <a:latin typeface="+mn-lt"/>
                <a:ea typeface="+mn-ea"/>
                <a:cs typeface="+mn-cs"/>
              </a:rPr>
              <a:t> tab located at the bottom left corner of the screen.  You enter data manually, and generate reports for one stand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a time. </a:t>
            </a:r>
            <a:r>
              <a:rPr lang="en-US" sz="1200" kern="1200" baseline="0" dirty="0" smtClean="0">
                <a:solidFill>
                  <a:schemeClr val="tx1"/>
                </a:solidFill>
                <a:effectLst/>
                <a:latin typeface="+mn-lt"/>
                <a:ea typeface="+mn-ea"/>
                <a:cs typeface="+mn-cs"/>
              </a:rPr>
              <a:t>We will cover batch processing in Part 2 of this tutorial series. Right now we will confine our attention to single stand mode.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a:t>
            </a:fld>
            <a:endParaRPr lang="en-GB"/>
          </a:p>
        </p:txBody>
      </p:sp>
    </p:spTree>
    <p:extLst>
      <p:ext uri="{BB962C8B-B14F-4D97-AF65-F5344CB8AC3E}">
        <p14:creationId xmlns:p14="http://schemas.microsoft.com/office/powerpoint/2010/main" val="28389774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You can access even more detailed information on growth and yield projections,</a:t>
            </a:r>
            <a:r>
              <a:rPr lang="en-US" sz="1200" i="0" kern="1200" baseline="0" dirty="0" smtClean="0">
                <a:solidFill>
                  <a:schemeClr val="tx1"/>
                </a:solidFill>
                <a:effectLst/>
                <a:latin typeface="+mn-lt"/>
                <a:ea typeface="+mn-ea"/>
                <a:cs typeface="+mn-cs"/>
              </a:rPr>
              <a:t> in formats suitable for further compilation and analysis, using these two tabs.</a:t>
            </a:r>
            <a:endParaRPr lang="en-US" sz="1200" i="0" kern="1200" dirty="0" smtClean="0">
              <a:solidFill>
                <a:schemeClr val="tx1"/>
              </a:solidFill>
              <a:effectLst/>
              <a:latin typeface="+mn-lt"/>
              <a:ea typeface="+mn-ea"/>
              <a:cs typeface="+mn-cs"/>
            </a:endParaRPr>
          </a:p>
          <a:p>
            <a:pPr lvl="0"/>
            <a:r>
              <a:rPr lang="en-US" sz="1200" i="1" kern="1200" dirty="0" err="1" smtClean="0">
                <a:solidFill>
                  <a:schemeClr val="tx1"/>
                </a:solidFill>
                <a:effectLst/>
                <a:latin typeface="+mn-lt"/>
                <a:ea typeface="+mn-ea"/>
                <a:cs typeface="+mn-cs"/>
              </a:rPr>
              <a:t>GYPSY_Observed</a:t>
            </a:r>
            <a:r>
              <a:rPr lang="en-US" sz="1200" kern="1200" dirty="0" smtClean="0">
                <a:solidFill>
                  <a:schemeClr val="tx1"/>
                </a:solidFill>
                <a:effectLst/>
                <a:latin typeface="+mn-lt"/>
                <a:ea typeface="+mn-ea"/>
                <a:cs typeface="+mn-cs"/>
              </a:rPr>
              <a:t>: includes the GYPSY stand attributes at the time of handover. </a:t>
            </a:r>
            <a:endParaRPr lang="en-GB" sz="1200" kern="1200" dirty="0" smtClean="0">
              <a:solidFill>
                <a:schemeClr val="tx1"/>
              </a:solidFill>
              <a:effectLst/>
              <a:latin typeface="+mn-lt"/>
              <a:ea typeface="+mn-ea"/>
              <a:cs typeface="+mn-cs"/>
            </a:endParaRPr>
          </a:p>
          <a:p>
            <a:pPr lvl="0"/>
            <a:r>
              <a:rPr lang="en-US" sz="1200" i="1" kern="1200" dirty="0" err="1" smtClean="0">
                <a:solidFill>
                  <a:schemeClr val="tx1"/>
                </a:solidFill>
                <a:effectLst/>
                <a:latin typeface="+mn-lt"/>
                <a:ea typeface="+mn-ea"/>
                <a:cs typeface="+mn-cs"/>
              </a:rPr>
              <a:t>GYPSY_Projected</a:t>
            </a:r>
            <a:r>
              <a:rPr lang="en-US" sz="1200" kern="1200" dirty="0" smtClean="0">
                <a:solidFill>
                  <a:schemeClr val="tx1"/>
                </a:solidFill>
                <a:effectLst/>
                <a:latin typeface="+mn-lt"/>
                <a:ea typeface="+mn-ea"/>
                <a:cs typeface="+mn-cs"/>
              </a:rPr>
              <a:t>: includes GYPSY model projections from handover to 250 years in 1-year increments.</a:t>
            </a:r>
          </a:p>
          <a:p>
            <a:pPr lvl="0"/>
            <a:r>
              <a:rPr lang="en-US" sz="1200" kern="1200" dirty="0" smtClean="0">
                <a:solidFill>
                  <a:schemeClr val="tx1"/>
                </a:solidFill>
                <a:effectLst/>
                <a:latin typeface="+mn-lt"/>
                <a:ea typeface="+mn-ea"/>
                <a:cs typeface="+mn-cs"/>
              </a:rPr>
              <a:t>See</a:t>
            </a:r>
            <a:r>
              <a:rPr lang="en-US" sz="1200" kern="1200" baseline="0" dirty="0" smtClean="0">
                <a:solidFill>
                  <a:schemeClr val="tx1"/>
                </a:solidFill>
                <a:effectLst/>
                <a:latin typeface="+mn-lt"/>
                <a:ea typeface="+mn-ea"/>
                <a:cs typeface="+mn-cs"/>
              </a:rPr>
              <a:t> the user guide for more information on these reports.</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50</a:t>
            </a:fld>
            <a:endParaRPr lang="en-GB"/>
          </a:p>
        </p:txBody>
      </p:sp>
    </p:spTree>
    <p:extLst>
      <p:ext uri="{BB962C8B-B14F-4D97-AF65-F5344CB8AC3E}">
        <p14:creationId xmlns:p14="http://schemas.microsoft.com/office/powerpoint/2010/main" val="784700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you know most of what you need to use FRIPSY. But first a few cautions.</a:t>
            </a:r>
          </a:p>
          <a:p>
            <a:r>
              <a:rPr lang="en-US" sz="1200" kern="1200" dirty="0" smtClean="0">
                <a:solidFill>
                  <a:schemeClr val="tx1"/>
                </a:solidFill>
                <a:effectLst/>
                <a:latin typeface="+mn-lt"/>
                <a:ea typeface="+mn-ea"/>
                <a:cs typeface="+mn-cs"/>
              </a:rPr>
              <a:t>The trends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models are</a:t>
            </a:r>
            <a:r>
              <a:rPr lang="en-US" sz="1200" kern="1200" baseline="0" dirty="0" smtClean="0">
                <a:solidFill>
                  <a:schemeClr val="tx1"/>
                </a:solidFill>
                <a:effectLst/>
                <a:latin typeface="+mn-lt"/>
                <a:ea typeface="+mn-ea"/>
                <a:cs typeface="+mn-cs"/>
              </a:rPr>
              <a:t> based on statistical analyses of experimentally controlled field data. Nevertheless, you should be aware of the systems limitations and weaknesses.</a:t>
            </a:r>
            <a:r>
              <a:rPr lang="en-US"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51</a:t>
            </a:fld>
            <a:endParaRPr lang="en-GB" dirty="0"/>
          </a:p>
        </p:txBody>
      </p:sp>
    </p:spTree>
    <p:extLst>
      <p:ext uri="{BB962C8B-B14F-4D97-AF65-F5344CB8AC3E}">
        <p14:creationId xmlns:p14="http://schemas.microsoft.com/office/powerpoint/2010/main" val="2290840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Although all modelled trends had</a:t>
            </a:r>
            <a:r>
              <a:rPr lang="en-US" sz="1200" kern="1200" baseline="0" dirty="0" smtClean="0">
                <a:solidFill>
                  <a:schemeClr val="tx1"/>
                </a:solidFill>
                <a:effectLst/>
                <a:latin typeface="+mn-lt"/>
                <a:ea typeface="+mn-ea"/>
                <a:cs typeface="+mn-cs"/>
              </a:rPr>
              <a:t> high levels of statistical significance, the analyses left much variation in stand development unexplained, meaning that you should expect discrepancies between predictions and observations at the local site level.</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52</a:t>
            </a:fld>
            <a:endParaRPr lang="en-GB" dirty="0"/>
          </a:p>
        </p:txBody>
      </p:sp>
    </p:spTree>
    <p:extLst>
      <p:ext uri="{BB962C8B-B14F-4D97-AF65-F5344CB8AC3E}">
        <p14:creationId xmlns:p14="http://schemas.microsoft.com/office/powerpoint/2010/main" val="26576994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Non-tree vegetative  competition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highly variable and difficult to predict. For example, we were unable to incorporate into FRIPSY </a:t>
            </a:r>
            <a:r>
              <a:rPr lang="en-US" sz="1200" kern="1200" baseline="0" dirty="0" smtClean="0">
                <a:solidFill>
                  <a:schemeClr val="tx1"/>
                </a:solidFill>
                <a:effectLst/>
                <a:latin typeface="+mn-lt"/>
                <a:ea typeface="+mn-ea"/>
                <a:cs typeface="+mn-cs"/>
              </a:rPr>
              <a:t>localized predictions for species like </a:t>
            </a:r>
            <a:r>
              <a:rPr lang="en-US" sz="1200" i="1" kern="1200" dirty="0" smtClean="0">
                <a:solidFill>
                  <a:schemeClr val="tx1"/>
                </a:solidFill>
                <a:effectLst/>
                <a:latin typeface="+mn-lt"/>
                <a:ea typeface="+mn-ea"/>
                <a:cs typeface="+mn-cs"/>
              </a:rPr>
              <a:t>Calamagrosti</a:t>
            </a:r>
            <a:r>
              <a:rPr lang="en-US" sz="1200" kern="1200" dirty="0" smtClean="0">
                <a:solidFill>
                  <a:schemeClr val="tx1"/>
                </a:solidFill>
                <a:effectLst/>
                <a:latin typeface="+mn-lt"/>
                <a:ea typeface="+mn-ea"/>
                <a:cs typeface="+mn-cs"/>
              </a:rPr>
              <a:t>s, which can </a:t>
            </a:r>
            <a:r>
              <a:rPr lang="en-US" sz="1200" kern="1200" baseline="0" dirty="0" smtClean="0">
                <a:solidFill>
                  <a:schemeClr val="tx1"/>
                </a:solidFill>
                <a:effectLst/>
                <a:latin typeface="+mn-lt"/>
                <a:ea typeface="+mn-ea"/>
                <a:cs typeface="+mn-cs"/>
              </a:rPr>
              <a:t>be a </a:t>
            </a:r>
            <a:r>
              <a:rPr lang="en-US" sz="1200" kern="1200" dirty="0" smtClean="0">
                <a:solidFill>
                  <a:schemeClr val="tx1"/>
                </a:solidFill>
                <a:effectLst/>
                <a:latin typeface="+mn-lt"/>
                <a:ea typeface="+mn-ea"/>
                <a:cs typeface="+mn-cs"/>
              </a:rPr>
              <a:t>serious impediment to pine regeneration.</a:t>
            </a:r>
          </a:p>
          <a:p>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53</a:t>
            </a:fld>
            <a:endParaRPr lang="en-GB" dirty="0"/>
          </a:p>
        </p:txBody>
      </p:sp>
    </p:spTree>
    <p:extLst>
      <p:ext uri="{BB962C8B-B14F-4D97-AF65-F5344CB8AC3E}">
        <p14:creationId xmlns:p14="http://schemas.microsoft.com/office/powerpoint/2010/main" val="1578931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FRIPSY assumes that ingress of natural regeneration</a:t>
            </a:r>
            <a:r>
              <a:rPr lang="en-US" sz="1200" kern="1200" baseline="0" dirty="0" smtClean="0">
                <a:solidFill>
                  <a:schemeClr val="tx1"/>
                </a:solidFill>
                <a:effectLst/>
                <a:latin typeface="+mn-lt"/>
                <a:ea typeface="+mn-ea"/>
                <a:cs typeface="+mn-cs"/>
              </a:rPr>
              <a:t> after 18 years of age has no effect on stand development. Our latest research suggests that, while this is a reasonable assumption for pine, it may not be true for spruce and fir, or for aspen after thinning. The projections made by GYPSY beyond 18 years may therefore underestimate the role of secondary species in long term stand development.</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54</a:t>
            </a:fld>
            <a:endParaRPr lang="en-GB" dirty="0"/>
          </a:p>
        </p:txBody>
      </p:sp>
    </p:spTree>
    <p:extLst>
      <p:ext uri="{BB962C8B-B14F-4D97-AF65-F5344CB8AC3E}">
        <p14:creationId xmlns:p14="http://schemas.microsoft.com/office/powerpoint/2010/main" val="3523395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 model does not fully take into account differences between research and operational data that can arise from</a:t>
            </a:r>
            <a:r>
              <a:rPr lang="en-GB"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natural and man-made voids in stands,</a:t>
            </a:r>
            <a:r>
              <a:rPr lang="en-US" sz="1200" kern="1200" baseline="0" dirty="0" smtClean="0">
                <a:solidFill>
                  <a:schemeClr val="tx1"/>
                </a:solidFill>
                <a:effectLst/>
                <a:latin typeface="+mn-lt"/>
                <a:ea typeface="+mn-ea"/>
                <a:cs typeface="+mn-cs"/>
              </a:rPr>
              <a:t> and l</a:t>
            </a:r>
            <a:r>
              <a:rPr lang="en-US" sz="1200" kern="1200" dirty="0" smtClean="0">
                <a:solidFill>
                  <a:schemeClr val="tx1"/>
                </a:solidFill>
                <a:effectLst/>
                <a:latin typeface="+mn-lt"/>
                <a:ea typeface="+mn-ea"/>
                <a:cs typeface="+mn-cs"/>
              </a:rPr>
              <a:t>ower levels of treatment effectiveness achieved in operational reforestation than in research trials. Comparisons of FRIPSY simulations with operational data suggest that such factors may reduce projected mean annual increment by 25 to 35 percent.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55</a:t>
            </a:fld>
            <a:endParaRPr lang="en-GB" dirty="0"/>
          </a:p>
        </p:txBody>
      </p:sp>
    </p:spTree>
    <p:extLst>
      <p:ext uri="{BB962C8B-B14F-4D97-AF65-F5344CB8AC3E}">
        <p14:creationId xmlns:p14="http://schemas.microsoft.com/office/powerpoint/2010/main" val="264632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Forecasts made by FRIPSY for the regeneration phase of the rotation are based on recent responses to actual reforestation treatments under experimentally controlled conditions. Projections for the longer-term growth phase are made by GYPSY, which is based on historic data from both fire origin stands and post-harvest stands, without control of reforestation treatments. Long-term projections of growth and yield should always be interpreted with caution, and monitored on an ongoing basis. The</a:t>
            </a:r>
            <a:r>
              <a:rPr lang="en-US" sz="1200" kern="1200" baseline="0" dirty="0" smtClean="0">
                <a:solidFill>
                  <a:schemeClr val="tx1"/>
                </a:solidFill>
                <a:effectLst/>
                <a:latin typeface="+mn-lt"/>
                <a:ea typeface="+mn-ea"/>
                <a:cs typeface="+mn-cs"/>
              </a:rPr>
              <a:t> justification for such caution is of course amplified by climate change.</a:t>
            </a:r>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8203-B7BE-4F0D-A66B-CE1FC4BE0067}" type="slidenum">
              <a:rPr lang="en-GB" smtClean="0"/>
              <a:t>56</a:t>
            </a:fld>
            <a:endParaRPr lang="en-GB" dirty="0"/>
          </a:p>
        </p:txBody>
      </p:sp>
    </p:spTree>
    <p:extLst>
      <p:ext uri="{BB962C8B-B14F-4D97-AF65-F5344CB8AC3E}">
        <p14:creationId xmlns:p14="http://schemas.microsoft.com/office/powerpoint/2010/main" val="6423588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now should be able to input data and make FRIPSY runs in single stand mode.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know what outputs you can generate, and are aware of their limitations.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 2 of this tutorial will cover how to input data and process runs in batch mode. Part 3 will demonstrates some of the effects of reforestation treatments quantified by our research and  FRIPSY, and provide further guidance in how to explore these effects  for yourself.</a:t>
            </a:r>
            <a:endParaRPr lang="en-US" dirty="0" smtClean="0"/>
          </a:p>
          <a:p>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57</a:t>
            </a:fld>
            <a:endParaRPr lang="en-GB" dirty="0"/>
          </a:p>
        </p:txBody>
      </p:sp>
    </p:spTree>
    <p:extLst>
      <p:ext uri="{BB962C8B-B14F-4D97-AF65-F5344CB8AC3E}">
        <p14:creationId xmlns:p14="http://schemas.microsoft.com/office/powerpoint/2010/main" val="3269600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and thanks to these organizations for their technical</a:t>
            </a:r>
            <a:r>
              <a:rPr lang="en-US" baseline="0" dirty="0" smtClean="0"/>
              <a:t> and financial assistance in developing FRIPSY</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58</a:t>
            </a:fld>
            <a:endParaRPr lang="en-GB" dirty="0"/>
          </a:p>
        </p:txBody>
      </p:sp>
    </p:spTree>
    <p:extLst>
      <p:ext uri="{BB962C8B-B14F-4D97-AF65-F5344CB8AC3E}">
        <p14:creationId xmlns:p14="http://schemas.microsoft.com/office/powerpoint/2010/main" val="2839978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Let’s input some data, starting at the top of the input screen, with stand, site and establishment factors.</a:t>
            </a:r>
          </a:p>
          <a:p>
            <a:r>
              <a:rPr lang="en-US" sz="1200" kern="1200" baseline="0" dirty="0" smtClean="0">
                <a:solidFill>
                  <a:schemeClr val="tx1"/>
                </a:solidFill>
                <a:effectLst/>
                <a:latin typeface="+mn-lt"/>
                <a:ea typeface="+mn-ea"/>
                <a:cs typeface="+mn-cs"/>
              </a:rPr>
              <a:t>Details of all the required input variables are provided in the FRIPSY User Guide.</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6</a:t>
            </a:fld>
            <a:endParaRPr lang="en-GB"/>
          </a:p>
        </p:txBody>
      </p:sp>
    </p:spTree>
    <p:extLst>
      <p:ext uri="{BB962C8B-B14F-4D97-AF65-F5344CB8AC3E}">
        <p14:creationId xmlns:p14="http://schemas.microsoft.com/office/powerpoint/2010/main" val="1472251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only six mandatory input</a:t>
            </a:r>
            <a:r>
              <a:rPr lang="en-US" baseline="0" dirty="0" smtClean="0"/>
              <a:t> variables here</a:t>
            </a:r>
            <a:r>
              <a:rPr lang="en-US" dirty="0" smtClean="0"/>
              <a:t>.</a:t>
            </a:r>
            <a:r>
              <a:rPr lang="en-US" baseline="0" dirty="0" smtClean="0"/>
              <a:t> Provide </a:t>
            </a:r>
            <a:r>
              <a:rPr lang="en-US" dirty="0" smtClean="0"/>
              <a:t>a stand identifier</a:t>
            </a:r>
            <a:r>
              <a:rPr lang="en-US" baseline="0" dirty="0" smtClean="0"/>
              <a:t> for referencing the opening, stand, stratum, or </a:t>
            </a:r>
            <a:r>
              <a:rPr lang="en-US" baseline="0" dirty="0" smtClean="0"/>
              <a:t>scenario </a:t>
            </a:r>
            <a:r>
              <a:rPr lang="en-US" baseline="0" dirty="0" smtClean="0"/>
              <a:t>that you want to simulate. Select a soil nutrient class, soil moisture class, and natural sub-region from the pull-down menus. Enter the elevation and latitude of the site. </a:t>
            </a:r>
            <a:endParaRPr lang="en-GB" dirty="0"/>
          </a:p>
        </p:txBody>
      </p:sp>
      <p:sp>
        <p:nvSpPr>
          <p:cNvPr id="4" name="Slide Number Placeholder 3"/>
          <p:cNvSpPr>
            <a:spLocks noGrp="1"/>
          </p:cNvSpPr>
          <p:nvPr>
            <p:ph type="sldNum" sz="quarter" idx="10"/>
          </p:nvPr>
        </p:nvSpPr>
        <p:spPr/>
        <p:txBody>
          <a:bodyPr/>
          <a:lstStyle/>
          <a:p>
            <a:fld id="{AEE68203-B7BE-4F0D-A66B-CE1FC4BE0067}" type="slidenum">
              <a:rPr lang="en-GB" smtClean="0"/>
              <a:t>7</a:t>
            </a:fld>
            <a:endParaRPr lang="en-GB"/>
          </a:p>
        </p:txBody>
      </p:sp>
    </p:spTree>
    <p:extLst>
      <p:ext uri="{BB962C8B-B14F-4D97-AF65-F5344CB8AC3E}">
        <p14:creationId xmlns:p14="http://schemas.microsoft.com/office/powerpoint/2010/main" val="727457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enter</a:t>
            </a:r>
            <a:r>
              <a:rPr lang="en-US" baseline="0" dirty="0" smtClean="0"/>
              <a:t> an elevation or latitude outside the range of the data used for creating FRIPSY, you will get a warning, like this and the option to cancel or continue with the value entered. It’s not generally a good idea to stray outside these ranges.</a:t>
            </a:r>
          </a:p>
        </p:txBody>
      </p:sp>
      <p:sp>
        <p:nvSpPr>
          <p:cNvPr id="4" name="Slide Number Placeholder 3"/>
          <p:cNvSpPr>
            <a:spLocks noGrp="1"/>
          </p:cNvSpPr>
          <p:nvPr>
            <p:ph type="sldNum" sz="quarter" idx="10"/>
          </p:nvPr>
        </p:nvSpPr>
        <p:spPr/>
        <p:txBody>
          <a:bodyPr/>
          <a:lstStyle/>
          <a:p>
            <a:fld id="{AEE68203-B7BE-4F0D-A66B-CE1FC4BE0067}" type="slidenum">
              <a:rPr lang="en-GB" smtClean="0"/>
              <a:t>8</a:t>
            </a:fld>
            <a:endParaRPr lang="en-GB"/>
          </a:p>
        </p:txBody>
      </p:sp>
    </p:spTree>
    <p:extLst>
      <p:ext uri="{BB962C8B-B14F-4D97-AF65-F5344CB8AC3E}">
        <p14:creationId xmlns:p14="http://schemas.microsoft.com/office/powerpoint/2010/main" val="107521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optionally add information on organic soil</a:t>
            </a:r>
            <a:r>
              <a:rPr lang="en-US" baseline="0" dirty="0" smtClean="0"/>
              <a:t> depth</a:t>
            </a:r>
            <a:r>
              <a:rPr lang="en-US" dirty="0" smtClean="0"/>
              <a:t>, slope and ground</a:t>
            </a:r>
            <a:r>
              <a:rPr lang="en-US" baseline="0" dirty="0" smtClean="0"/>
              <a:t> cone density.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choose not to, click or leave the check boxes to indicate “No”, and the model will default to estimated values. </a:t>
            </a:r>
          </a:p>
          <a:p>
            <a:endParaRPr lang="en-US" dirty="0" smtClean="0"/>
          </a:p>
        </p:txBody>
      </p:sp>
      <p:sp>
        <p:nvSpPr>
          <p:cNvPr id="4" name="Slide Number Placeholder 3"/>
          <p:cNvSpPr>
            <a:spLocks noGrp="1"/>
          </p:cNvSpPr>
          <p:nvPr>
            <p:ph type="sldNum" sz="quarter" idx="10"/>
          </p:nvPr>
        </p:nvSpPr>
        <p:spPr/>
        <p:txBody>
          <a:bodyPr/>
          <a:lstStyle/>
          <a:p>
            <a:fld id="{AEE68203-B7BE-4F0D-A66B-CE1FC4BE0067}" type="slidenum">
              <a:rPr lang="en-GB" smtClean="0"/>
              <a:t>9</a:t>
            </a:fld>
            <a:endParaRPr lang="en-GB"/>
          </a:p>
        </p:txBody>
      </p:sp>
    </p:spTree>
    <p:extLst>
      <p:ext uri="{BB962C8B-B14F-4D97-AF65-F5344CB8AC3E}">
        <p14:creationId xmlns:p14="http://schemas.microsoft.com/office/powerpoint/2010/main" val="14902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1601958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845849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1349181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59035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33909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3038515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843135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1849435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849802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994040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3173784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558240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380829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3"/>
          <p:cNvSpPr>
            <a:spLocks noGrp="1"/>
          </p:cNvSpPr>
          <p:nvPr>
            <p:ph type="ftr" sz="quarter" idx="11"/>
          </p:nvPr>
        </p:nvSpPr>
        <p:spPr/>
        <p:txBody>
          <a:bodyPr/>
          <a:lstStyle/>
          <a:p>
            <a:endParaRPr lang="en-GB" dirty="0"/>
          </a:p>
        </p:txBody>
      </p:sp>
      <p:sp>
        <p:nvSpPr>
          <p:cNvPr id="6" name="Slide Number Placeholder 4"/>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2947925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2"/>
          <p:cNvSpPr>
            <a:spLocks noGrp="1"/>
          </p:cNvSpPr>
          <p:nvPr>
            <p:ph type="ftr" sz="quarter" idx="11"/>
          </p:nvPr>
        </p:nvSpPr>
        <p:spPr/>
        <p:txBody>
          <a:bodyPr/>
          <a:lstStyle/>
          <a:p>
            <a:endParaRPr lang="en-GB" dirty="0"/>
          </a:p>
        </p:txBody>
      </p:sp>
      <p:sp>
        <p:nvSpPr>
          <p:cNvPr id="6" name="Slide Number Placeholder 3"/>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630447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5" name="Footer Placeholder 5"/>
          <p:cNvSpPr>
            <a:spLocks noGrp="1"/>
          </p:cNvSpPr>
          <p:nvPr>
            <p:ph type="ftr" sz="quarter" idx="11"/>
          </p:nvPr>
        </p:nvSpPr>
        <p:spPr/>
        <p:txBody>
          <a:bodyPr/>
          <a:lstStyle/>
          <a:p>
            <a:endParaRPr lang="en-GB" dirty="0"/>
          </a:p>
        </p:txBody>
      </p:sp>
      <p:sp>
        <p:nvSpPr>
          <p:cNvPr id="6" name="Slide Number Placeholder 6"/>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23827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CDBF80-7E28-4EC2-9FF2-6E9ED4FB5405}" type="datetimeFigureOut">
              <a:rPr lang="en-GB" smtClean="0"/>
              <a:t>15/03/2023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CBBCEB-56CC-4CAB-A60E-7D407FC07FC3}" type="slidenum">
              <a:rPr lang="en-GB" smtClean="0"/>
              <a:t>‹#›</a:t>
            </a:fld>
            <a:endParaRPr lang="en-GB" dirty="0"/>
          </a:p>
        </p:txBody>
      </p:sp>
    </p:spTree>
    <p:extLst>
      <p:ext uri="{BB962C8B-B14F-4D97-AF65-F5344CB8AC3E}">
        <p14:creationId xmlns:p14="http://schemas.microsoft.com/office/powerpoint/2010/main" val="287797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CDBF80-7E28-4EC2-9FF2-6E9ED4FB5405}" type="datetimeFigureOut">
              <a:rPr lang="en-GB" smtClean="0"/>
              <a:t>15/03/2023</a:t>
            </a:fld>
            <a:endParaRPr lang="en-GB"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9CBBCEB-56CC-4CAB-A60E-7D407FC07FC3}" type="slidenum">
              <a:rPr lang="en-GB" smtClean="0"/>
              <a:t>‹#›</a:t>
            </a:fld>
            <a:endParaRPr lang="en-GB" dirty="0"/>
          </a:p>
        </p:txBody>
      </p:sp>
    </p:spTree>
    <p:extLst>
      <p:ext uri="{BB962C8B-B14F-4D97-AF65-F5344CB8AC3E}">
        <p14:creationId xmlns:p14="http://schemas.microsoft.com/office/powerpoint/2010/main" val="1921960317"/>
      </p:ext>
    </p:extLst>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fgrow.friresearch.ca/resource/foothills-reforestation-interactive-planning-syste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3447" y="1374053"/>
            <a:ext cx="3401064" cy="1881907"/>
          </a:xfrm>
        </p:spPr>
        <p:txBody>
          <a:bodyPr/>
          <a:lstStyle/>
          <a:p>
            <a:r>
              <a:rPr lang="en-US" sz="6000" dirty="0" smtClean="0"/>
              <a:t>FRIPSY</a:t>
            </a:r>
            <a:r>
              <a:rPr lang="en-US" sz="7200" dirty="0" smtClean="0"/>
              <a:t/>
            </a:r>
            <a:br>
              <a:rPr lang="en-US" sz="7200" dirty="0" smtClean="0"/>
            </a:br>
            <a:r>
              <a:rPr lang="en-US" dirty="0" smtClean="0"/>
              <a:t>Foothills Reforestation</a:t>
            </a:r>
            <a:br>
              <a:rPr lang="en-US" dirty="0" smtClean="0"/>
            </a:br>
            <a:r>
              <a:rPr lang="en-US" dirty="0" smtClean="0"/>
              <a:t>Interactive Planning</a:t>
            </a:r>
            <a:br>
              <a:rPr lang="en-US" dirty="0" smtClean="0"/>
            </a:br>
            <a:r>
              <a:rPr lang="en-US" dirty="0" smtClean="0"/>
              <a:t>System</a:t>
            </a:r>
            <a:endParaRPr lang="en-GB" dirty="0"/>
          </a:p>
        </p:txBody>
      </p:sp>
      <p:sp>
        <p:nvSpPr>
          <p:cNvPr id="6" name="Text Placeholder 5"/>
          <p:cNvSpPr>
            <a:spLocks noGrp="1"/>
          </p:cNvSpPr>
          <p:nvPr>
            <p:ph type="body" sz="half" idx="2"/>
          </p:nvPr>
        </p:nvSpPr>
        <p:spPr>
          <a:xfrm>
            <a:off x="621555" y="3569675"/>
            <a:ext cx="5752956" cy="2746651"/>
          </a:xfrm>
        </p:spPr>
        <p:txBody>
          <a:bodyPr>
            <a:normAutofit/>
          </a:bodyPr>
          <a:lstStyle/>
          <a:p>
            <a:r>
              <a:rPr lang="en-US" sz="2400" i="1" dirty="0">
                <a:solidFill>
                  <a:schemeClr val="accent3"/>
                </a:solidFill>
              </a:rPr>
              <a:t>Linking silviculture to growth and yield</a:t>
            </a:r>
            <a:endParaRPr lang="en-GB" sz="2400" i="1" dirty="0">
              <a:solidFill>
                <a:schemeClr val="accent3"/>
              </a:solidFill>
            </a:endParaRPr>
          </a:p>
          <a:p>
            <a:endParaRPr lang="en-US" sz="3200" dirty="0" smtClean="0"/>
          </a:p>
          <a:p>
            <a:r>
              <a:rPr lang="en-US" sz="3600" dirty="0" smtClean="0"/>
              <a:t>Part 1.</a:t>
            </a:r>
          </a:p>
          <a:p>
            <a:r>
              <a:rPr lang="en-US" sz="3600" dirty="0" smtClean="0"/>
              <a:t>The Basics</a:t>
            </a:r>
            <a:endParaRPr lang="en-GB" sz="3600"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21555" y="1374053"/>
            <a:ext cx="2233930" cy="1788160"/>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813454" y="1374053"/>
            <a:ext cx="4765013" cy="4572000"/>
          </a:xfrm>
        </p:spPr>
      </p:pic>
    </p:spTree>
    <p:extLst>
      <p:ext uri="{BB962C8B-B14F-4D97-AF65-F5344CB8AC3E}">
        <p14:creationId xmlns:p14="http://schemas.microsoft.com/office/powerpoint/2010/main" val="3601881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Stand, site and establishment factors</a:t>
            </a:r>
            <a:endParaRPr lang="en-GB" sz="3600" dirty="0"/>
          </a:p>
        </p:txBody>
      </p:sp>
      <p:pic>
        <p:nvPicPr>
          <p:cNvPr id="2"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8013" y="307975"/>
            <a:ext cx="7223760" cy="6242050"/>
          </a:xfrm>
        </p:spPr>
      </p:pic>
      <p:sp>
        <p:nvSpPr>
          <p:cNvPr id="6" name="Right Arrow 5"/>
          <p:cNvSpPr/>
          <p:nvPr/>
        </p:nvSpPr>
        <p:spPr>
          <a:xfrm>
            <a:off x="3798321" y="147954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7705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Stand, site and establishment factors</a:t>
            </a:r>
            <a:endParaRPr lang="en-GB" sz="3600" dirty="0"/>
          </a:p>
        </p:txBody>
      </p:sp>
      <p:sp>
        <p:nvSpPr>
          <p:cNvPr id="14" name="Right Arrow 13"/>
          <p:cNvSpPr/>
          <p:nvPr/>
        </p:nvSpPr>
        <p:spPr>
          <a:xfrm>
            <a:off x="3798321" y="189292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Content Placeholder 19"/>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8013" y="307975"/>
            <a:ext cx="7223760" cy="6242050"/>
          </a:xfrm>
        </p:spPr>
      </p:pic>
    </p:spTree>
    <p:extLst>
      <p:ext uri="{BB962C8B-B14F-4D97-AF65-F5344CB8AC3E}">
        <p14:creationId xmlns:p14="http://schemas.microsoft.com/office/powerpoint/2010/main" val="3483288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Projection options</a:t>
            </a:r>
            <a:endParaRPr lang="en-GB" sz="360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
        <p:nvSpPr>
          <p:cNvPr id="11" name="Right Arrow 10"/>
          <p:cNvSpPr/>
          <p:nvPr/>
        </p:nvSpPr>
        <p:spPr>
          <a:xfrm>
            <a:off x="3798321" y="271243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3849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Projection options</a:t>
            </a:r>
            <a:endParaRPr lang="en-GB" sz="360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
        <p:nvSpPr>
          <p:cNvPr id="5" name="Right Arrow 4"/>
          <p:cNvSpPr/>
          <p:nvPr/>
        </p:nvSpPr>
        <p:spPr>
          <a:xfrm rot="5400000">
            <a:off x="6034970" y="239292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17802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Projection options</a:t>
            </a:r>
            <a:endParaRPr lang="en-GB" sz="360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
        <p:nvSpPr>
          <p:cNvPr id="5" name="Right Arrow 4"/>
          <p:cNvSpPr/>
          <p:nvPr/>
        </p:nvSpPr>
        <p:spPr>
          <a:xfrm rot="5400000">
            <a:off x="8601526" y="2372141"/>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42631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5" name="Right Arrow 4"/>
          <p:cNvSpPr/>
          <p:nvPr/>
        </p:nvSpPr>
        <p:spPr>
          <a:xfrm>
            <a:off x="3798321" y="300475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Tree>
    <p:extLst>
      <p:ext uri="{BB962C8B-B14F-4D97-AF65-F5344CB8AC3E}">
        <p14:creationId xmlns:p14="http://schemas.microsoft.com/office/powerpoint/2010/main" val="1565879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5" name="Right Arrow 4"/>
          <p:cNvSpPr/>
          <p:nvPr/>
        </p:nvSpPr>
        <p:spPr>
          <a:xfrm>
            <a:off x="3798321" y="596361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Tree>
    <p:extLst>
      <p:ext uri="{BB962C8B-B14F-4D97-AF65-F5344CB8AC3E}">
        <p14:creationId xmlns:p14="http://schemas.microsoft.com/office/powerpoint/2010/main" val="1862367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
        <p:nvSpPr>
          <p:cNvPr id="7" name="Right Arrow 6"/>
          <p:cNvSpPr/>
          <p:nvPr/>
        </p:nvSpPr>
        <p:spPr>
          <a:xfrm>
            <a:off x="3798321" y="350508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798320" y="565881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7628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50058" y="307975"/>
            <a:ext cx="7253835"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10" name="Right Arrow 9"/>
          <p:cNvSpPr/>
          <p:nvPr/>
        </p:nvSpPr>
        <p:spPr>
          <a:xfrm rot="13624670">
            <a:off x="7752062" y="590113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39404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5" name="Right Arrow 4"/>
          <p:cNvSpPr/>
          <p:nvPr/>
        </p:nvSpPr>
        <p:spPr>
          <a:xfrm>
            <a:off x="3798321" y="376069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3772" y="307975"/>
            <a:ext cx="7223760" cy="6242050"/>
          </a:xfrm>
        </p:spPr>
      </p:pic>
    </p:spTree>
    <p:extLst>
      <p:ext uri="{BB962C8B-B14F-4D97-AF65-F5344CB8AC3E}">
        <p14:creationId xmlns:p14="http://schemas.microsoft.com/office/powerpoint/2010/main" val="3265841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Purpose of FRIPSY</a:t>
            </a:r>
            <a:endParaRPr lang="en-GB" dirty="0"/>
          </a:p>
        </p:txBody>
      </p:sp>
      <p:sp>
        <p:nvSpPr>
          <p:cNvPr id="6" name="Content Placeholder 5"/>
          <p:cNvSpPr>
            <a:spLocks noGrp="1"/>
          </p:cNvSpPr>
          <p:nvPr>
            <p:ph idx="1"/>
          </p:nvPr>
        </p:nvSpPr>
        <p:spPr/>
        <p:txBody>
          <a:bodyPr>
            <a:normAutofit/>
          </a:bodyPr>
          <a:lstStyle/>
          <a:p>
            <a:pPr marL="0" indent="0">
              <a:buNone/>
            </a:pPr>
            <a:r>
              <a:rPr lang="en-US" sz="2800" dirty="0"/>
              <a:t>FRIPSY is designed to assist </a:t>
            </a:r>
            <a:r>
              <a:rPr lang="en-US" sz="2800" dirty="0" smtClean="0"/>
              <a:t>you in</a:t>
            </a:r>
            <a:r>
              <a:rPr lang="en-US" sz="2800" dirty="0"/>
              <a:t>:</a:t>
            </a:r>
          </a:p>
          <a:p>
            <a:r>
              <a:rPr lang="en-US" sz="2800" dirty="0" smtClean="0"/>
              <a:t>Applying research </a:t>
            </a:r>
            <a:r>
              <a:rPr lang="en-US" sz="2800" dirty="0"/>
              <a:t>undertaken </a:t>
            </a:r>
            <a:r>
              <a:rPr lang="en-US" sz="2800" dirty="0" smtClean="0"/>
              <a:t>by the  FGrOW  </a:t>
            </a:r>
            <a:r>
              <a:rPr lang="en-US" sz="2800" dirty="0"/>
              <a:t>Foothills Pine </a:t>
            </a:r>
            <a:r>
              <a:rPr lang="en-US" sz="2800" dirty="0" smtClean="0"/>
              <a:t>Project; </a:t>
            </a:r>
            <a:endParaRPr lang="en-US" sz="2800" dirty="0"/>
          </a:p>
          <a:p>
            <a:r>
              <a:rPr lang="en-US" sz="2800" dirty="0"/>
              <a:t>Quantifying effects </a:t>
            </a:r>
            <a:r>
              <a:rPr lang="en-US" sz="2800" dirty="0" smtClean="0"/>
              <a:t>of reforestation </a:t>
            </a:r>
            <a:r>
              <a:rPr lang="en-US" sz="2800" dirty="0"/>
              <a:t>treatments on regeneration performance and long-term growth and yield.</a:t>
            </a:r>
            <a:endParaRPr lang="en-GB" sz="2800" dirty="0"/>
          </a:p>
        </p:txBody>
      </p:sp>
    </p:spTree>
    <p:extLst>
      <p:ext uri="{BB962C8B-B14F-4D97-AF65-F5344CB8AC3E}">
        <p14:creationId xmlns:p14="http://schemas.microsoft.com/office/powerpoint/2010/main" val="3915203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8" name="Right Arrow 7"/>
          <p:cNvSpPr/>
          <p:nvPr/>
        </p:nvSpPr>
        <p:spPr>
          <a:xfrm>
            <a:off x="3798321" y="376069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Content Placeholder 10"/>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45245" y="307975"/>
            <a:ext cx="7223760" cy="6242050"/>
          </a:xfrm>
        </p:spPr>
      </p:pic>
    </p:spTree>
    <p:extLst>
      <p:ext uri="{BB962C8B-B14F-4D97-AF65-F5344CB8AC3E}">
        <p14:creationId xmlns:p14="http://schemas.microsoft.com/office/powerpoint/2010/main" val="1008832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pic>
        <p:nvPicPr>
          <p:cNvPr id="2"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0282" y="307975"/>
            <a:ext cx="7223760" cy="6242050"/>
          </a:xfrm>
        </p:spPr>
      </p:pic>
      <p:sp>
        <p:nvSpPr>
          <p:cNvPr id="5" name="Right Arrow 4"/>
          <p:cNvSpPr/>
          <p:nvPr/>
        </p:nvSpPr>
        <p:spPr>
          <a:xfrm>
            <a:off x="3798321" y="376069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8714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3198"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5" name="Right Arrow 4"/>
          <p:cNvSpPr/>
          <p:nvPr/>
        </p:nvSpPr>
        <p:spPr>
          <a:xfrm>
            <a:off x="3798321" y="376069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rot="13624670">
            <a:off x="7750165" y="400301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7703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pic>
        <p:nvPicPr>
          <p:cNvPr id="2"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75358" y="307975"/>
            <a:ext cx="7223760" cy="6242050"/>
          </a:xfrm>
        </p:spPr>
      </p:pic>
      <p:sp>
        <p:nvSpPr>
          <p:cNvPr id="5" name="Right Arrow 4"/>
          <p:cNvSpPr/>
          <p:nvPr/>
        </p:nvSpPr>
        <p:spPr>
          <a:xfrm>
            <a:off x="3798321" y="409712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5530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3770"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5" name="Right Arrow 4"/>
          <p:cNvSpPr/>
          <p:nvPr/>
        </p:nvSpPr>
        <p:spPr>
          <a:xfrm>
            <a:off x="3798321" y="409712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0913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4" name="Right Arrow 3"/>
          <p:cNvSpPr/>
          <p:nvPr/>
        </p:nvSpPr>
        <p:spPr>
          <a:xfrm>
            <a:off x="3798321" y="4097126"/>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3198" y="307975"/>
            <a:ext cx="7223760" cy="6242050"/>
          </a:xfrm>
        </p:spPr>
      </p:pic>
    </p:spTree>
    <p:extLst>
      <p:ext uri="{BB962C8B-B14F-4D97-AF65-F5344CB8AC3E}">
        <p14:creationId xmlns:p14="http://schemas.microsoft.com/office/powerpoint/2010/main" val="1051584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7446"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8" name="Right Arrow 7"/>
          <p:cNvSpPr/>
          <p:nvPr/>
        </p:nvSpPr>
        <p:spPr>
          <a:xfrm rot="16200000">
            <a:off x="10270734" y="456435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54504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7446"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5" name="Right Arrow 4"/>
          <p:cNvSpPr/>
          <p:nvPr/>
        </p:nvSpPr>
        <p:spPr>
          <a:xfrm>
            <a:off x="3798321" y="470960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7501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10" name="Right Arrow 9"/>
          <p:cNvSpPr/>
          <p:nvPr/>
        </p:nvSpPr>
        <p:spPr>
          <a:xfrm>
            <a:off x="3798321" y="470960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3624670">
            <a:off x="7745132" y="495191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15575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Content Placeholder 7"/>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8014"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9" name="Right Arrow 8"/>
          <p:cNvSpPr/>
          <p:nvPr/>
        </p:nvSpPr>
        <p:spPr>
          <a:xfrm>
            <a:off x="3798321" y="501144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5354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ile:Handshake2.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920" y="4505036"/>
            <a:ext cx="1582696" cy="914996"/>
          </a:xfrm>
          <a:prstGeom prst="rect">
            <a:avLst/>
          </a:prstGeom>
        </p:spPr>
      </p:pic>
      <p:sp>
        <p:nvSpPr>
          <p:cNvPr id="10" name="TextBox 9"/>
          <p:cNvSpPr txBox="1"/>
          <p:nvPr/>
        </p:nvSpPr>
        <p:spPr>
          <a:xfrm>
            <a:off x="2354217" y="2913682"/>
            <a:ext cx="1872208" cy="1015663"/>
          </a:xfrm>
          <a:prstGeom prst="rect">
            <a:avLst/>
          </a:prstGeom>
          <a:solidFill>
            <a:schemeClr val="tx1"/>
          </a:solidFill>
        </p:spPr>
        <p:txBody>
          <a:bodyPr wrap="square" rtlCol="0">
            <a:spAutoFit/>
          </a:bodyPr>
          <a:lstStyle/>
          <a:p>
            <a:r>
              <a:rPr lang="en-US" sz="2000" dirty="0">
                <a:solidFill>
                  <a:schemeClr val="bg1"/>
                </a:solidFill>
              </a:rPr>
              <a:t>FRIPSY regeneration</a:t>
            </a:r>
          </a:p>
          <a:p>
            <a:r>
              <a:rPr lang="en-US" sz="2000" dirty="0">
                <a:solidFill>
                  <a:schemeClr val="bg1"/>
                </a:solidFill>
              </a:rPr>
              <a:t>model</a:t>
            </a:r>
            <a:endParaRPr lang="en-GB" sz="2000" dirty="0">
              <a:solidFill>
                <a:schemeClr val="bg1"/>
              </a:solidFill>
            </a:endParaRPr>
          </a:p>
        </p:txBody>
      </p:sp>
      <p:sp>
        <p:nvSpPr>
          <p:cNvPr id="12" name="TextBox 11"/>
          <p:cNvSpPr txBox="1"/>
          <p:nvPr/>
        </p:nvSpPr>
        <p:spPr>
          <a:xfrm>
            <a:off x="5009125" y="2779811"/>
            <a:ext cx="2304128" cy="1298377"/>
          </a:xfrm>
          <a:prstGeom prst="ellipse">
            <a:avLst/>
          </a:prstGeom>
          <a:solidFill>
            <a:schemeClr val="tx1"/>
          </a:solidFill>
        </p:spPr>
        <p:txBody>
          <a:bodyPr wrap="square" rtlCol="0">
            <a:spAutoFit/>
          </a:bodyPr>
          <a:lstStyle/>
          <a:p>
            <a:pPr algn="ctr"/>
            <a:r>
              <a:rPr lang="en-US" dirty="0" smtClean="0">
                <a:solidFill>
                  <a:schemeClr val="bg1"/>
                </a:solidFill>
              </a:rPr>
              <a:t>Stand regeneration report</a:t>
            </a:r>
            <a:endParaRPr lang="en-US" dirty="0">
              <a:solidFill>
                <a:schemeClr val="bg1"/>
              </a:solidFill>
            </a:endParaRPr>
          </a:p>
        </p:txBody>
      </p:sp>
      <p:sp>
        <p:nvSpPr>
          <p:cNvPr id="13" name="Right Arrow 12"/>
          <p:cNvSpPr/>
          <p:nvPr/>
        </p:nvSpPr>
        <p:spPr>
          <a:xfrm>
            <a:off x="4397702" y="3204084"/>
            <a:ext cx="453070" cy="4498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348610" y="1577019"/>
            <a:ext cx="1872208" cy="914400"/>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2362679" y="4371001"/>
            <a:ext cx="1872208" cy="914400"/>
          </a:xfrm>
          <a:prstGeom prst="ellipse">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2123802" y="1772298"/>
            <a:ext cx="2349962" cy="646331"/>
          </a:xfrm>
          <a:prstGeom prst="rect">
            <a:avLst/>
          </a:prstGeom>
          <a:noFill/>
        </p:spPr>
        <p:txBody>
          <a:bodyPr wrap="square" rtlCol="0">
            <a:spAutoFit/>
          </a:bodyPr>
          <a:lstStyle/>
          <a:p>
            <a:pPr algn="ctr"/>
            <a:r>
              <a:rPr lang="en-GB" dirty="0" smtClean="0"/>
              <a:t>Stand and site</a:t>
            </a:r>
          </a:p>
          <a:p>
            <a:pPr algn="ctr"/>
            <a:r>
              <a:rPr lang="en-GB" dirty="0" smtClean="0"/>
              <a:t>factors</a:t>
            </a:r>
            <a:endParaRPr lang="en-GB" dirty="0"/>
          </a:p>
        </p:txBody>
      </p:sp>
      <p:sp>
        <p:nvSpPr>
          <p:cNvPr id="21" name="TextBox 20"/>
          <p:cNvSpPr txBox="1"/>
          <p:nvPr/>
        </p:nvSpPr>
        <p:spPr>
          <a:xfrm>
            <a:off x="2587467" y="4608595"/>
            <a:ext cx="1414170" cy="369332"/>
          </a:xfrm>
          <a:prstGeom prst="rect">
            <a:avLst/>
          </a:prstGeom>
          <a:noFill/>
        </p:spPr>
        <p:txBody>
          <a:bodyPr wrap="none" rtlCol="0">
            <a:spAutoFit/>
          </a:bodyPr>
          <a:lstStyle/>
          <a:p>
            <a:pPr algn="ctr"/>
            <a:r>
              <a:rPr lang="en-US" dirty="0"/>
              <a:t>Treatments</a:t>
            </a:r>
            <a:endParaRPr lang="en-GB" dirty="0"/>
          </a:p>
        </p:txBody>
      </p:sp>
      <p:cxnSp>
        <p:nvCxnSpPr>
          <p:cNvPr id="23" name="Straight Arrow Connector 22"/>
          <p:cNvCxnSpPr>
            <a:stCxn id="18" idx="4"/>
            <a:endCxn id="10" idx="0"/>
          </p:cNvCxnSpPr>
          <p:nvPr/>
        </p:nvCxnSpPr>
        <p:spPr>
          <a:xfrm>
            <a:off x="3284717" y="2491419"/>
            <a:ext cx="5607" cy="42226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0"/>
            <a:endCxn id="10" idx="2"/>
          </p:cNvCxnSpPr>
          <p:nvPr/>
        </p:nvCxnSpPr>
        <p:spPr>
          <a:xfrm flipH="1" flipV="1">
            <a:off x="3290321" y="3929345"/>
            <a:ext cx="8462" cy="441659"/>
          </a:xfrm>
          <a:prstGeom prst="straightConnector1">
            <a:avLst/>
          </a:prstGeom>
          <a:ln w="254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7946760" y="2942762"/>
            <a:ext cx="1922322" cy="989495"/>
          </a:xfrm>
          <a:prstGeom prst="rect">
            <a:avLst/>
          </a:prstGeom>
        </p:spPr>
      </p:pic>
      <p:sp>
        <p:nvSpPr>
          <p:cNvPr id="22" name="TextBox 21"/>
          <p:cNvSpPr txBox="1"/>
          <p:nvPr/>
        </p:nvSpPr>
        <p:spPr>
          <a:xfrm>
            <a:off x="2362682" y="5573174"/>
            <a:ext cx="3661313" cy="307777"/>
          </a:xfrm>
          <a:prstGeom prst="rect">
            <a:avLst/>
          </a:prstGeom>
          <a:noFill/>
          <a:ln>
            <a:solidFill>
              <a:schemeClr val="tx1"/>
            </a:solidFill>
          </a:ln>
        </p:spPr>
        <p:txBody>
          <a:bodyPr wrap="square" rtlCol="0">
            <a:spAutoFit/>
          </a:bodyPr>
          <a:lstStyle/>
          <a:p>
            <a:pPr algn="ctr"/>
            <a:r>
              <a:rPr lang="en-US" sz="1400" dirty="0"/>
              <a:t>Regeneration Phase </a:t>
            </a:r>
            <a:endParaRPr lang="en-GB" sz="1400" dirty="0"/>
          </a:p>
        </p:txBody>
      </p:sp>
      <p:sp>
        <p:nvSpPr>
          <p:cNvPr id="24" name="TextBox 23"/>
          <p:cNvSpPr txBox="1"/>
          <p:nvPr/>
        </p:nvSpPr>
        <p:spPr>
          <a:xfrm>
            <a:off x="6167268" y="5573173"/>
            <a:ext cx="3701814" cy="307777"/>
          </a:xfrm>
          <a:prstGeom prst="rect">
            <a:avLst/>
          </a:prstGeom>
          <a:noFill/>
          <a:ln>
            <a:solidFill>
              <a:schemeClr val="tx1"/>
            </a:solidFill>
          </a:ln>
        </p:spPr>
        <p:txBody>
          <a:bodyPr wrap="square" rtlCol="0">
            <a:spAutoFit/>
          </a:bodyPr>
          <a:lstStyle/>
          <a:p>
            <a:pPr algn="ctr"/>
            <a:r>
              <a:rPr lang="en-US" sz="1400" dirty="0"/>
              <a:t>Growth Phase</a:t>
            </a:r>
            <a:endParaRPr lang="en-GB" sz="1400" dirty="0"/>
          </a:p>
        </p:txBody>
      </p:sp>
      <p:sp>
        <p:nvSpPr>
          <p:cNvPr id="4" name="Title 3"/>
          <p:cNvSpPr>
            <a:spLocks noGrp="1"/>
          </p:cNvSpPr>
          <p:nvPr>
            <p:ph type="title"/>
          </p:nvPr>
        </p:nvSpPr>
        <p:spPr/>
        <p:txBody>
          <a:bodyPr/>
          <a:lstStyle/>
          <a:p>
            <a:r>
              <a:rPr lang="en-US" dirty="0" smtClean="0"/>
              <a:t>How it works</a:t>
            </a:r>
            <a:endParaRPr lang="en-GB" dirty="0"/>
          </a:p>
        </p:txBody>
      </p:sp>
      <p:sp>
        <p:nvSpPr>
          <p:cNvPr id="25" name="Right Arrow 24"/>
          <p:cNvSpPr/>
          <p:nvPr/>
        </p:nvSpPr>
        <p:spPr>
          <a:xfrm>
            <a:off x="7431190" y="3196597"/>
            <a:ext cx="453070" cy="449832"/>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1171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p:cNvPicPr>
          <p:nvPr>
            <p:ph idx="1"/>
          </p:nvPr>
        </p:nvPicPr>
        <p:blipFill>
          <a:blip r:embed="rId3"/>
          <a:stretch>
            <a:fillRect/>
          </a:stretch>
        </p:blipFill>
        <p:spPr>
          <a:xfrm>
            <a:off x="4371686" y="307975"/>
            <a:ext cx="7223760" cy="6242050"/>
          </a:xfrm>
          <a:prstGeom prst="rect">
            <a:avLst/>
          </a:prstGeo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5" name="Right Arrow 4"/>
          <p:cNvSpPr/>
          <p:nvPr/>
        </p:nvSpPr>
        <p:spPr>
          <a:xfrm>
            <a:off x="3798321" y="501144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5446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3770"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5" name="Right Arrow 4"/>
          <p:cNvSpPr/>
          <p:nvPr/>
        </p:nvSpPr>
        <p:spPr>
          <a:xfrm>
            <a:off x="3798321" y="501144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03423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3770"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Events</a:t>
            </a:r>
            <a:endParaRPr lang="en-GB" sz="3600" dirty="0"/>
          </a:p>
        </p:txBody>
      </p:sp>
      <p:sp>
        <p:nvSpPr>
          <p:cNvPr id="7" name="Right Arrow 6"/>
          <p:cNvSpPr/>
          <p:nvPr/>
        </p:nvSpPr>
        <p:spPr>
          <a:xfrm>
            <a:off x="3798321" y="501144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8134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6880"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a:t>Stand </a:t>
            </a:r>
            <a:r>
              <a:rPr lang="en-US" sz="3600" dirty="0" err="1"/>
              <a:t>RegenerationReport</a:t>
            </a:r>
            <a:endParaRPr lang="en-GB" sz="3600" dirty="0"/>
          </a:p>
        </p:txBody>
      </p:sp>
      <p:sp>
        <p:nvSpPr>
          <p:cNvPr id="4" name="Right Arrow 3"/>
          <p:cNvSpPr/>
          <p:nvPr/>
        </p:nvSpPr>
        <p:spPr>
          <a:xfrm rot="10800000">
            <a:off x="11487122" y="16279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rot="10800000">
            <a:off x="11487122" y="5930990"/>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3930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a:t>Stand </a:t>
            </a:r>
            <a:r>
              <a:rPr lang="en-US" sz="3600" dirty="0" err="1"/>
              <a:t>RegenerationReport</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58045" y="307975"/>
            <a:ext cx="4623998" cy="6242050"/>
          </a:xfrm>
        </p:spPr>
      </p:pic>
    </p:spTree>
    <p:extLst>
      <p:ext uri="{BB962C8B-B14F-4D97-AF65-F5344CB8AC3E}">
        <p14:creationId xmlns:p14="http://schemas.microsoft.com/office/powerpoint/2010/main" val="2763154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9"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289398" y="-7938"/>
            <a:ext cx="5361291" cy="6865938"/>
          </a:xfrm>
        </p:spPr>
      </p:pic>
      <p:sp>
        <p:nvSpPr>
          <p:cNvPr id="3" name="Title 2"/>
          <p:cNvSpPr>
            <a:spLocks noGrp="1"/>
          </p:cNvSpPr>
          <p:nvPr>
            <p:ph type="title"/>
          </p:nvPr>
        </p:nvSpPr>
        <p:spPr>
          <a:xfrm>
            <a:off x="397257" y="716437"/>
            <a:ext cx="3401064" cy="2712563"/>
          </a:xfrm>
        </p:spPr>
        <p:txBody>
          <a:bodyPr/>
          <a:lstStyle/>
          <a:p>
            <a:r>
              <a:rPr lang="en-US" sz="3600" dirty="0" smtClean="0"/>
              <a:t>Stand </a:t>
            </a:r>
            <a:r>
              <a:rPr lang="en-US" sz="3600" dirty="0" err="1" smtClean="0"/>
              <a:t>RegenerationReport</a:t>
            </a:r>
            <a:endParaRPr lang="en-GB" sz="3600" dirty="0"/>
          </a:p>
        </p:txBody>
      </p:sp>
      <p:sp>
        <p:nvSpPr>
          <p:cNvPr id="5" name="Right Arrow 4"/>
          <p:cNvSpPr/>
          <p:nvPr/>
        </p:nvSpPr>
        <p:spPr>
          <a:xfrm>
            <a:off x="4748160" y="127530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4748160" y="87471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4748159" y="829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8195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289398" y="-7938"/>
            <a:ext cx="5361291" cy="6865938"/>
          </a:xfrm>
        </p:spPr>
      </p:pic>
      <p:sp>
        <p:nvSpPr>
          <p:cNvPr id="3" name="Title 2"/>
          <p:cNvSpPr>
            <a:spLocks noGrp="1"/>
          </p:cNvSpPr>
          <p:nvPr>
            <p:ph type="title"/>
          </p:nvPr>
        </p:nvSpPr>
        <p:spPr>
          <a:xfrm>
            <a:off x="397257" y="716437"/>
            <a:ext cx="3401064" cy="2712563"/>
          </a:xfrm>
        </p:spPr>
        <p:txBody>
          <a:bodyPr/>
          <a:lstStyle/>
          <a:p>
            <a:r>
              <a:rPr lang="en-US" sz="3600" dirty="0" smtClean="0"/>
              <a:t>Stand </a:t>
            </a:r>
            <a:r>
              <a:rPr lang="en-US" sz="3600" dirty="0" err="1" smtClean="0"/>
              <a:t>RegenerationReport</a:t>
            </a:r>
            <a:endParaRPr lang="en-GB" sz="3600" dirty="0"/>
          </a:p>
        </p:txBody>
      </p:sp>
      <p:sp>
        <p:nvSpPr>
          <p:cNvPr id="5" name="Right Arrow 4"/>
          <p:cNvSpPr/>
          <p:nvPr/>
        </p:nvSpPr>
        <p:spPr>
          <a:xfrm>
            <a:off x="4755854" y="2811707"/>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6759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289398" y="-7938"/>
            <a:ext cx="5361291" cy="6865938"/>
          </a:xfrm>
        </p:spPr>
      </p:pic>
      <p:sp>
        <p:nvSpPr>
          <p:cNvPr id="3" name="Title 2"/>
          <p:cNvSpPr>
            <a:spLocks noGrp="1"/>
          </p:cNvSpPr>
          <p:nvPr>
            <p:ph type="title"/>
          </p:nvPr>
        </p:nvSpPr>
        <p:spPr>
          <a:xfrm>
            <a:off x="397257" y="716437"/>
            <a:ext cx="3401064" cy="2712563"/>
          </a:xfrm>
        </p:spPr>
        <p:txBody>
          <a:bodyPr/>
          <a:lstStyle/>
          <a:p>
            <a:r>
              <a:rPr lang="en-US" sz="3600" dirty="0" smtClean="0"/>
              <a:t>Stand </a:t>
            </a:r>
            <a:r>
              <a:rPr lang="en-US" sz="3600" dirty="0" err="1" smtClean="0"/>
              <a:t>RegenerationReport</a:t>
            </a:r>
            <a:endParaRPr lang="en-GB" sz="3600" dirty="0"/>
          </a:p>
        </p:txBody>
      </p:sp>
      <p:sp>
        <p:nvSpPr>
          <p:cNvPr id="7" name="Right Arrow 6"/>
          <p:cNvSpPr/>
          <p:nvPr/>
        </p:nvSpPr>
        <p:spPr>
          <a:xfrm rot="13372836">
            <a:off x="7542170" y="130719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Right Arrow 8"/>
          <p:cNvSpPr/>
          <p:nvPr/>
        </p:nvSpPr>
        <p:spPr>
          <a:xfrm rot="16200000">
            <a:off x="8656042" y="248683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ight Arrow 9"/>
          <p:cNvSpPr/>
          <p:nvPr/>
        </p:nvSpPr>
        <p:spPr>
          <a:xfrm rot="16200000">
            <a:off x="9140674" y="481485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3090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10"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289398" y="-7938"/>
            <a:ext cx="5361291" cy="6865938"/>
          </a:xfrm>
        </p:spPr>
      </p:pic>
      <p:sp>
        <p:nvSpPr>
          <p:cNvPr id="3" name="Title 2"/>
          <p:cNvSpPr>
            <a:spLocks noGrp="1"/>
          </p:cNvSpPr>
          <p:nvPr>
            <p:ph type="title"/>
          </p:nvPr>
        </p:nvSpPr>
        <p:spPr>
          <a:xfrm>
            <a:off x="397257" y="716437"/>
            <a:ext cx="3401064" cy="2712563"/>
          </a:xfrm>
        </p:spPr>
        <p:txBody>
          <a:bodyPr/>
          <a:lstStyle/>
          <a:p>
            <a:r>
              <a:rPr lang="en-US" sz="3600" dirty="0" smtClean="0"/>
              <a:t>Stand </a:t>
            </a:r>
            <a:r>
              <a:rPr lang="en-US" sz="3600" dirty="0" err="1" smtClean="0"/>
              <a:t>RegenerationReport</a:t>
            </a:r>
            <a:endParaRPr lang="en-GB" sz="3600" dirty="0"/>
          </a:p>
        </p:txBody>
      </p:sp>
      <p:sp>
        <p:nvSpPr>
          <p:cNvPr id="7" name="Right Arrow 6"/>
          <p:cNvSpPr/>
          <p:nvPr/>
        </p:nvSpPr>
        <p:spPr>
          <a:xfrm>
            <a:off x="6334693" y="474967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0872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294211" y="-7938"/>
            <a:ext cx="5358384" cy="6865938"/>
          </a:xfrm>
        </p:spPr>
      </p:pic>
      <p:sp>
        <p:nvSpPr>
          <p:cNvPr id="3" name="Title 2"/>
          <p:cNvSpPr>
            <a:spLocks noGrp="1"/>
          </p:cNvSpPr>
          <p:nvPr>
            <p:ph type="title"/>
          </p:nvPr>
        </p:nvSpPr>
        <p:spPr>
          <a:xfrm>
            <a:off x="397257" y="716437"/>
            <a:ext cx="3401064" cy="2712563"/>
          </a:xfrm>
        </p:spPr>
        <p:txBody>
          <a:bodyPr/>
          <a:lstStyle/>
          <a:p>
            <a:r>
              <a:rPr lang="en-US" sz="3600" dirty="0" smtClean="0"/>
              <a:t>Stand </a:t>
            </a:r>
            <a:r>
              <a:rPr lang="en-US" sz="3600" dirty="0" err="1" smtClean="0"/>
              <a:t>RegenerationReport</a:t>
            </a:r>
            <a:r>
              <a:rPr lang="en-US" sz="3600" dirty="0" smtClean="0"/>
              <a:t> </a:t>
            </a:r>
            <a:endParaRPr lang="en-GB" sz="3600" dirty="0"/>
          </a:p>
        </p:txBody>
      </p:sp>
      <p:sp>
        <p:nvSpPr>
          <p:cNvPr id="6" name="Right Arrow 5"/>
          <p:cNvSpPr/>
          <p:nvPr/>
        </p:nvSpPr>
        <p:spPr>
          <a:xfrm>
            <a:off x="6334693" y="474967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ight Arrow 7"/>
          <p:cNvSpPr/>
          <p:nvPr/>
        </p:nvSpPr>
        <p:spPr>
          <a:xfrm rot="13372836">
            <a:off x="7224070" y="234272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82728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need?</a:t>
            </a:r>
            <a:endParaRPr lang="en-GB" dirty="0"/>
          </a:p>
        </p:txBody>
      </p:sp>
      <p:sp>
        <p:nvSpPr>
          <p:cNvPr id="3" name="Content Placeholder 2"/>
          <p:cNvSpPr>
            <a:spLocks noGrp="1"/>
          </p:cNvSpPr>
          <p:nvPr>
            <p:ph idx="1"/>
          </p:nvPr>
        </p:nvSpPr>
        <p:spPr/>
        <p:txBody>
          <a:bodyPr>
            <a:normAutofit/>
          </a:bodyPr>
          <a:lstStyle/>
          <a:p>
            <a:r>
              <a:rPr lang="en-US" sz="2400" dirty="0" smtClean="0"/>
              <a:t>Computer, laptop, or tablet running Microsoft Office</a:t>
            </a:r>
          </a:p>
          <a:p>
            <a:r>
              <a:rPr lang="en-US" sz="2400" dirty="0" smtClean="0"/>
              <a:t>The FRIPSY app and user guide: </a:t>
            </a:r>
            <a:r>
              <a:rPr lang="en-US" sz="2400" u="sng" dirty="0" smtClean="0">
                <a:hlinkClick r:id="rId3"/>
              </a:rPr>
              <a:t>https</a:t>
            </a:r>
            <a:r>
              <a:rPr lang="en-US" sz="2400" u="sng" dirty="0">
                <a:hlinkClick r:id="rId3"/>
              </a:rPr>
              <a:t>://fgrow.friresearch.ca/resource/foothills-reforestation-interactive-planning-system</a:t>
            </a:r>
            <a:endParaRPr lang="en-US" sz="2400" dirty="0" smtClean="0"/>
          </a:p>
          <a:p>
            <a:r>
              <a:rPr lang="en-US" sz="2400" dirty="0" smtClean="0"/>
              <a:t>GYPSY </a:t>
            </a:r>
            <a:r>
              <a:rPr lang="en-US" sz="2400" dirty="0"/>
              <a:t>dynamic link library (DLL) provided by the Government of </a:t>
            </a:r>
            <a:r>
              <a:rPr lang="en-US" sz="2400" dirty="0" smtClean="0"/>
              <a:t>Alberta</a:t>
            </a:r>
          </a:p>
          <a:p>
            <a:r>
              <a:rPr lang="en-US" sz="2400" dirty="0" smtClean="0"/>
              <a:t>Basic ecological, geographic, and </a:t>
            </a:r>
            <a:r>
              <a:rPr lang="en-US" sz="2400" dirty="0" err="1" smtClean="0"/>
              <a:t>silvicultural</a:t>
            </a:r>
            <a:r>
              <a:rPr lang="en-US" sz="2400" dirty="0" smtClean="0"/>
              <a:t>  information at the stand, opening or stratum level</a:t>
            </a:r>
          </a:p>
        </p:txBody>
      </p:sp>
    </p:spTree>
    <p:extLst>
      <p:ext uri="{BB962C8B-B14F-4D97-AF65-F5344CB8AC3E}">
        <p14:creationId xmlns:p14="http://schemas.microsoft.com/office/powerpoint/2010/main" val="220543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294211" y="-7938"/>
            <a:ext cx="5358384" cy="6865938"/>
          </a:xfrm>
        </p:spPr>
      </p:pic>
      <p:sp>
        <p:nvSpPr>
          <p:cNvPr id="3" name="Title 2"/>
          <p:cNvSpPr>
            <a:spLocks noGrp="1"/>
          </p:cNvSpPr>
          <p:nvPr>
            <p:ph type="title"/>
          </p:nvPr>
        </p:nvSpPr>
        <p:spPr>
          <a:xfrm>
            <a:off x="397257" y="716437"/>
            <a:ext cx="3401064" cy="2712563"/>
          </a:xfrm>
        </p:spPr>
        <p:txBody>
          <a:bodyPr/>
          <a:lstStyle/>
          <a:p>
            <a:r>
              <a:rPr lang="en-US" sz="3600" dirty="0" smtClean="0"/>
              <a:t>Stand </a:t>
            </a:r>
            <a:r>
              <a:rPr lang="en-US" sz="3600" dirty="0" err="1" smtClean="0"/>
              <a:t>RegenerationReport</a:t>
            </a:r>
            <a:r>
              <a:rPr lang="en-US" sz="3600" dirty="0" smtClean="0"/>
              <a:t> </a:t>
            </a:r>
            <a:endParaRPr lang="en-GB" sz="3600" dirty="0"/>
          </a:p>
        </p:txBody>
      </p:sp>
      <p:sp>
        <p:nvSpPr>
          <p:cNvPr id="9" name="Right Arrow 8"/>
          <p:cNvSpPr/>
          <p:nvPr/>
        </p:nvSpPr>
        <p:spPr>
          <a:xfrm rot="10800000">
            <a:off x="10581283" y="4835943"/>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ight Arrow 5"/>
          <p:cNvSpPr/>
          <p:nvPr/>
        </p:nvSpPr>
        <p:spPr>
          <a:xfrm rot="10800000">
            <a:off x="10581283" y="614173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62628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294211" y="-7938"/>
            <a:ext cx="5358384" cy="6865938"/>
          </a:xfrm>
        </p:spPr>
      </p:pic>
      <p:sp>
        <p:nvSpPr>
          <p:cNvPr id="3" name="Title 2"/>
          <p:cNvSpPr>
            <a:spLocks noGrp="1"/>
          </p:cNvSpPr>
          <p:nvPr>
            <p:ph type="title"/>
          </p:nvPr>
        </p:nvSpPr>
        <p:spPr>
          <a:xfrm>
            <a:off x="397257" y="716437"/>
            <a:ext cx="3401064" cy="2712563"/>
          </a:xfrm>
        </p:spPr>
        <p:txBody>
          <a:bodyPr/>
          <a:lstStyle/>
          <a:p>
            <a:r>
              <a:rPr lang="en-US" sz="3600" dirty="0" smtClean="0"/>
              <a:t>Stand </a:t>
            </a:r>
            <a:r>
              <a:rPr lang="en-US" sz="3600" dirty="0" err="1" smtClean="0"/>
              <a:t>RegenerationReport</a:t>
            </a:r>
            <a:r>
              <a:rPr lang="en-US" sz="3600" dirty="0" smtClean="0"/>
              <a:t> </a:t>
            </a:r>
            <a:endParaRPr lang="en-GB" sz="3600" dirty="0"/>
          </a:p>
        </p:txBody>
      </p:sp>
      <p:sp>
        <p:nvSpPr>
          <p:cNvPr id="6" name="Right Arrow 5"/>
          <p:cNvSpPr/>
          <p:nvPr/>
        </p:nvSpPr>
        <p:spPr>
          <a:xfrm>
            <a:off x="4764479" y="510067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40408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Content Placeholder 1"/>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5289398" y="-7938"/>
            <a:ext cx="5361291" cy="6865938"/>
          </a:xfrm>
        </p:spPr>
      </p:pic>
      <p:sp>
        <p:nvSpPr>
          <p:cNvPr id="3" name="Title 2"/>
          <p:cNvSpPr>
            <a:spLocks noGrp="1"/>
          </p:cNvSpPr>
          <p:nvPr>
            <p:ph type="title"/>
          </p:nvPr>
        </p:nvSpPr>
        <p:spPr>
          <a:xfrm>
            <a:off x="397257" y="716437"/>
            <a:ext cx="3401064" cy="2712563"/>
          </a:xfrm>
        </p:spPr>
        <p:txBody>
          <a:bodyPr/>
          <a:lstStyle/>
          <a:p>
            <a:r>
              <a:rPr lang="en-US" sz="3600" dirty="0" smtClean="0"/>
              <a:t>Stand </a:t>
            </a:r>
            <a:r>
              <a:rPr lang="en-US" sz="3600" dirty="0" err="1" smtClean="0"/>
              <a:t>RegenerationReport</a:t>
            </a:r>
            <a:endParaRPr lang="en-GB" sz="3600" dirty="0"/>
          </a:p>
        </p:txBody>
      </p:sp>
      <p:sp>
        <p:nvSpPr>
          <p:cNvPr id="5" name="Right Arrow 4"/>
          <p:cNvSpPr/>
          <p:nvPr/>
        </p:nvSpPr>
        <p:spPr>
          <a:xfrm rot="13372836">
            <a:off x="7224070" y="2342722"/>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ight Arrow 9"/>
          <p:cNvSpPr/>
          <p:nvPr/>
        </p:nvSpPr>
        <p:spPr>
          <a:xfrm>
            <a:off x="4989391" y="605317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470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6880"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GYPSY Report </a:t>
            </a:r>
            <a:endParaRPr lang="en-GB" sz="3600" dirty="0"/>
          </a:p>
        </p:txBody>
      </p:sp>
      <p:sp>
        <p:nvSpPr>
          <p:cNvPr id="9" name="Right Arrow 8"/>
          <p:cNvSpPr/>
          <p:nvPr/>
        </p:nvSpPr>
        <p:spPr>
          <a:xfrm rot="16200000">
            <a:off x="9650401" y="6385660"/>
            <a:ext cx="28752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55245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GYPSY Report </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44076" y="307975"/>
            <a:ext cx="6051936" cy="6242050"/>
          </a:xfrm>
        </p:spPr>
      </p:pic>
    </p:spTree>
    <p:extLst>
      <p:ext uri="{BB962C8B-B14F-4D97-AF65-F5344CB8AC3E}">
        <p14:creationId xmlns:p14="http://schemas.microsoft.com/office/powerpoint/2010/main" val="2086382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GYPSY Report </a:t>
            </a:r>
            <a:endParaRPr lang="en-GB"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3589" y="307975"/>
            <a:ext cx="6072910" cy="6242050"/>
          </a:xfrm>
        </p:spPr>
      </p:pic>
    </p:spTree>
    <p:extLst>
      <p:ext uri="{BB962C8B-B14F-4D97-AF65-F5344CB8AC3E}">
        <p14:creationId xmlns:p14="http://schemas.microsoft.com/office/powerpoint/2010/main" val="2133906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GYPSY Report </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5838" y="307975"/>
            <a:ext cx="6128411" cy="6242050"/>
          </a:xfrm>
        </p:spPr>
      </p:pic>
    </p:spTree>
    <p:extLst>
      <p:ext uri="{BB962C8B-B14F-4D97-AF65-F5344CB8AC3E}">
        <p14:creationId xmlns:p14="http://schemas.microsoft.com/office/powerpoint/2010/main" val="210424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GYPSY Report </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01780" y="307975"/>
            <a:ext cx="6136527" cy="6242050"/>
          </a:xfrm>
        </p:spPr>
      </p:pic>
    </p:spTree>
    <p:extLst>
      <p:ext uri="{BB962C8B-B14F-4D97-AF65-F5344CB8AC3E}">
        <p14:creationId xmlns:p14="http://schemas.microsoft.com/office/powerpoint/2010/main" val="3162338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GYPSY Report </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7960" y="307975"/>
            <a:ext cx="6064167" cy="6242050"/>
          </a:xfrm>
        </p:spPr>
      </p:pic>
    </p:spTree>
    <p:extLst>
      <p:ext uri="{BB962C8B-B14F-4D97-AF65-F5344CB8AC3E}">
        <p14:creationId xmlns:p14="http://schemas.microsoft.com/office/powerpoint/2010/main" val="2961586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GYPSY Report</a:t>
            </a:r>
            <a:endParaRPr lang="en-GB" sz="3600"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37161" y="307975"/>
            <a:ext cx="6065765" cy="6242050"/>
          </a:xfrm>
        </p:spPr>
      </p:pic>
    </p:spTree>
    <p:extLst>
      <p:ext uri="{BB962C8B-B14F-4D97-AF65-F5344CB8AC3E}">
        <p14:creationId xmlns:p14="http://schemas.microsoft.com/office/powerpoint/2010/main" val="749560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
        <p:nvSpPr>
          <p:cNvPr id="3" name="Title 2"/>
          <p:cNvSpPr>
            <a:spLocks noGrp="1"/>
          </p:cNvSpPr>
          <p:nvPr>
            <p:ph type="title"/>
          </p:nvPr>
        </p:nvSpPr>
        <p:spPr>
          <a:xfrm>
            <a:off x="622170" y="716437"/>
            <a:ext cx="3212411" cy="2712563"/>
          </a:xfrm>
        </p:spPr>
        <p:txBody>
          <a:bodyPr/>
          <a:lstStyle/>
          <a:p>
            <a:r>
              <a:rPr lang="en-US" sz="3600" dirty="0"/>
              <a:t>I</a:t>
            </a:r>
            <a:r>
              <a:rPr lang="en-US" sz="3600" dirty="0" smtClean="0"/>
              <a:t>nput options </a:t>
            </a:r>
            <a:endParaRPr lang="en-GB" sz="3600" dirty="0"/>
          </a:p>
        </p:txBody>
      </p:sp>
      <p:sp>
        <p:nvSpPr>
          <p:cNvPr id="12" name="Right Arrow 11"/>
          <p:cNvSpPr/>
          <p:nvPr/>
        </p:nvSpPr>
        <p:spPr>
          <a:xfrm rot="16200000">
            <a:off x="5173291" y="6414115"/>
            <a:ext cx="28752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86186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66880" y="307975"/>
            <a:ext cx="7223760" cy="6242050"/>
          </a:xfrm>
        </p:spPr>
      </p:pic>
      <p:sp>
        <p:nvSpPr>
          <p:cNvPr id="3" name="Title 2"/>
          <p:cNvSpPr>
            <a:spLocks noGrp="1"/>
          </p:cNvSpPr>
          <p:nvPr>
            <p:ph type="title"/>
          </p:nvPr>
        </p:nvSpPr>
        <p:spPr>
          <a:xfrm>
            <a:off x="397257" y="716437"/>
            <a:ext cx="3401064" cy="2712563"/>
          </a:xfrm>
        </p:spPr>
        <p:txBody>
          <a:bodyPr/>
          <a:lstStyle/>
          <a:p>
            <a:r>
              <a:rPr lang="en-US" sz="3600" dirty="0" smtClean="0"/>
              <a:t>Detailed GYPSY observations and projections</a:t>
            </a:r>
            <a:endParaRPr lang="en-GB" sz="3600" dirty="0"/>
          </a:p>
        </p:txBody>
      </p:sp>
      <p:sp>
        <p:nvSpPr>
          <p:cNvPr id="9" name="Right Arrow 8"/>
          <p:cNvSpPr/>
          <p:nvPr/>
        </p:nvSpPr>
        <p:spPr>
          <a:xfrm rot="16200000">
            <a:off x="7950830" y="6427557"/>
            <a:ext cx="28752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ight Arrow 9"/>
          <p:cNvSpPr/>
          <p:nvPr/>
        </p:nvSpPr>
        <p:spPr>
          <a:xfrm rot="16200000">
            <a:off x="8831199" y="6427557"/>
            <a:ext cx="28752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47340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Cautions and limitations</a:t>
            </a:r>
            <a:endParaRPr lang="en-GB" sz="3600"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3224900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Cautions and limitations</a:t>
            </a:r>
            <a:endParaRPr lang="en-GB" sz="3600" dirty="0"/>
          </a:p>
        </p:txBody>
      </p:sp>
      <p:sp>
        <p:nvSpPr>
          <p:cNvPr id="3" name="Content Placeholder 2"/>
          <p:cNvSpPr>
            <a:spLocks noGrp="1"/>
          </p:cNvSpPr>
          <p:nvPr>
            <p:ph idx="1"/>
          </p:nvPr>
        </p:nvSpPr>
        <p:spPr/>
        <p:txBody>
          <a:bodyPr/>
          <a:lstStyle/>
          <a:p>
            <a:r>
              <a:rPr lang="en-US" sz="2800" dirty="0"/>
              <a:t>Unexplained variation</a:t>
            </a:r>
            <a:endParaRPr lang="en-GB" sz="2800" dirty="0"/>
          </a:p>
          <a:p>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4229100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Cautions and limitations</a:t>
            </a:r>
            <a:endParaRPr lang="en-GB" sz="3600" dirty="0"/>
          </a:p>
        </p:txBody>
      </p:sp>
      <p:sp>
        <p:nvSpPr>
          <p:cNvPr id="3" name="Content Placeholder 2"/>
          <p:cNvSpPr>
            <a:spLocks noGrp="1"/>
          </p:cNvSpPr>
          <p:nvPr>
            <p:ph idx="1"/>
          </p:nvPr>
        </p:nvSpPr>
        <p:spPr/>
        <p:txBody>
          <a:bodyPr/>
          <a:lstStyle/>
          <a:p>
            <a:r>
              <a:rPr lang="en-US" sz="2800" dirty="0">
                <a:solidFill>
                  <a:schemeClr val="bg2">
                    <a:lumMod val="60000"/>
                    <a:lumOff val="40000"/>
                  </a:schemeClr>
                </a:solidFill>
              </a:rPr>
              <a:t>Unexplained </a:t>
            </a:r>
            <a:r>
              <a:rPr lang="en-US" sz="2800" dirty="0" smtClean="0">
                <a:solidFill>
                  <a:schemeClr val="bg2">
                    <a:lumMod val="60000"/>
                    <a:lumOff val="40000"/>
                  </a:schemeClr>
                </a:solidFill>
              </a:rPr>
              <a:t>variation</a:t>
            </a:r>
          </a:p>
          <a:p>
            <a:r>
              <a:rPr lang="en-US" sz="2800" dirty="0" smtClean="0"/>
              <a:t>Non-tree competition</a:t>
            </a:r>
          </a:p>
          <a:p>
            <a:endParaRPr lang="en-US" dirty="0" smtClean="0"/>
          </a:p>
          <a:p>
            <a:endParaRPr lang="en-US" dirty="0" smtClean="0"/>
          </a:p>
          <a:p>
            <a:endParaRPr lang="en-GB" dirty="0"/>
          </a:p>
        </p:txBody>
      </p:sp>
    </p:spTree>
    <p:extLst>
      <p:ext uri="{BB962C8B-B14F-4D97-AF65-F5344CB8AC3E}">
        <p14:creationId xmlns:p14="http://schemas.microsoft.com/office/powerpoint/2010/main" val="147619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Cautions and limitations</a:t>
            </a:r>
            <a:endParaRPr lang="en-GB" sz="3600" dirty="0"/>
          </a:p>
        </p:txBody>
      </p:sp>
      <p:sp>
        <p:nvSpPr>
          <p:cNvPr id="3" name="Content Placeholder 2"/>
          <p:cNvSpPr>
            <a:spLocks noGrp="1"/>
          </p:cNvSpPr>
          <p:nvPr>
            <p:ph idx="1"/>
          </p:nvPr>
        </p:nvSpPr>
        <p:spPr/>
        <p:txBody>
          <a:bodyPr/>
          <a:lstStyle/>
          <a:p>
            <a:r>
              <a:rPr lang="en-US" sz="2800" dirty="0" smtClean="0">
                <a:solidFill>
                  <a:schemeClr val="bg2">
                    <a:lumMod val="60000"/>
                    <a:lumOff val="40000"/>
                  </a:schemeClr>
                </a:solidFill>
              </a:rPr>
              <a:t>Unexplained </a:t>
            </a:r>
            <a:r>
              <a:rPr lang="en-US" sz="2800" dirty="0">
                <a:solidFill>
                  <a:schemeClr val="bg2">
                    <a:lumMod val="60000"/>
                    <a:lumOff val="40000"/>
                  </a:schemeClr>
                </a:solidFill>
              </a:rPr>
              <a:t>variation</a:t>
            </a:r>
          </a:p>
          <a:p>
            <a:r>
              <a:rPr lang="en-US" sz="2800" dirty="0">
                <a:solidFill>
                  <a:schemeClr val="bg2">
                    <a:lumMod val="60000"/>
                    <a:lumOff val="40000"/>
                  </a:schemeClr>
                </a:solidFill>
              </a:rPr>
              <a:t>Non-tree vegetation</a:t>
            </a:r>
            <a:endParaRPr lang="en-GB" sz="2800" dirty="0">
              <a:solidFill>
                <a:schemeClr val="bg2">
                  <a:lumMod val="60000"/>
                  <a:lumOff val="40000"/>
                </a:schemeClr>
              </a:solidFill>
            </a:endParaRPr>
          </a:p>
          <a:p>
            <a:r>
              <a:rPr lang="en-US" sz="2800" dirty="0"/>
              <a:t>Secondary </a:t>
            </a:r>
            <a:r>
              <a:rPr lang="en-US" sz="2800" dirty="0" smtClean="0"/>
              <a:t>species</a:t>
            </a:r>
            <a:endParaRPr lang="en-GB" sz="2800" dirty="0"/>
          </a:p>
          <a:p>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3904895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Cautions and limitations</a:t>
            </a:r>
            <a:endParaRPr lang="en-GB" sz="3600" dirty="0"/>
          </a:p>
        </p:txBody>
      </p:sp>
      <p:sp>
        <p:nvSpPr>
          <p:cNvPr id="3" name="Content Placeholder 2"/>
          <p:cNvSpPr>
            <a:spLocks noGrp="1"/>
          </p:cNvSpPr>
          <p:nvPr>
            <p:ph idx="1"/>
          </p:nvPr>
        </p:nvSpPr>
        <p:spPr/>
        <p:txBody>
          <a:bodyPr/>
          <a:lstStyle/>
          <a:p>
            <a:r>
              <a:rPr lang="en-US" sz="2800" dirty="0" smtClean="0">
                <a:solidFill>
                  <a:schemeClr val="bg2">
                    <a:lumMod val="60000"/>
                    <a:lumOff val="40000"/>
                  </a:schemeClr>
                </a:solidFill>
              </a:rPr>
              <a:t>Unexplained </a:t>
            </a:r>
            <a:r>
              <a:rPr lang="en-US" sz="2800" dirty="0">
                <a:solidFill>
                  <a:schemeClr val="bg2">
                    <a:lumMod val="60000"/>
                    <a:lumOff val="40000"/>
                  </a:schemeClr>
                </a:solidFill>
              </a:rPr>
              <a:t>variation</a:t>
            </a:r>
          </a:p>
          <a:p>
            <a:r>
              <a:rPr lang="en-US" sz="2800" dirty="0">
                <a:solidFill>
                  <a:schemeClr val="bg2">
                    <a:lumMod val="60000"/>
                    <a:lumOff val="40000"/>
                  </a:schemeClr>
                </a:solidFill>
              </a:rPr>
              <a:t>Non-tree vegetation</a:t>
            </a:r>
            <a:endParaRPr lang="en-GB" sz="2800" dirty="0">
              <a:solidFill>
                <a:schemeClr val="bg2">
                  <a:lumMod val="60000"/>
                  <a:lumOff val="40000"/>
                </a:schemeClr>
              </a:solidFill>
            </a:endParaRPr>
          </a:p>
          <a:p>
            <a:r>
              <a:rPr lang="en-US" sz="2800" dirty="0">
                <a:solidFill>
                  <a:schemeClr val="bg2">
                    <a:lumMod val="60000"/>
                    <a:lumOff val="40000"/>
                  </a:schemeClr>
                </a:solidFill>
              </a:rPr>
              <a:t>Secondary species</a:t>
            </a:r>
            <a:endParaRPr lang="en-GB" sz="2800" dirty="0">
              <a:solidFill>
                <a:schemeClr val="bg2">
                  <a:lumMod val="60000"/>
                  <a:lumOff val="40000"/>
                </a:schemeClr>
              </a:solidFill>
            </a:endParaRPr>
          </a:p>
          <a:p>
            <a:r>
              <a:rPr lang="en-US" sz="2800" dirty="0"/>
              <a:t>Operational </a:t>
            </a:r>
            <a:r>
              <a:rPr lang="en-US" sz="2800" dirty="0" smtClean="0"/>
              <a:t>adjustment</a:t>
            </a:r>
            <a:endParaRPr lang="en-GB" sz="2800" dirty="0" smtClean="0"/>
          </a:p>
          <a:p>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209037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Cautions and limitations</a:t>
            </a:r>
            <a:endParaRPr lang="en-GB" sz="3600" dirty="0"/>
          </a:p>
        </p:txBody>
      </p:sp>
      <p:sp>
        <p:nvSpPr>
          <p:cNvPr id="3" name="Content Placeholder 2"/>
          <p:cNvSpPr>
            <a:spLocks noGrp="1"/>
          </p:cNvSpPr>
          <p:nvPr>
            <p:ph idx="1"/>
          </p:nvPr>
        </p:nvSpPr>
        <p:spPr/>
        <p:txBody>
          <a:bodyPr/>
          <a:lstStyle/>
          <a:p>
            <a:r>
              <a:rPr lang="en-US" sz="2800" dirty="0">
                <a:solidFill>
                  <a:schemeClr val="bg2">
                    <a:lumMod val="60000"/>
                    <a:lumOff val="40000"/>
                  </a:schemeClr>
                </a:solidFill>
              </a:rPr>
              <a:t>Unexplained </a:t>
            </a:r>
            <a:r>
              <a:rPr lang="en-US" sz="2800" dirty="0" smtClean="0">
                <a:solidFill>
                  <a:schemeClr val="bg2">
                    <a:lumMod val="60000"/>
                    <a:lumOff val="40000"/>
                  </a:schemeClr>
                </a:solidFill>
              </a:rPr>
              <a:t>variation</a:t>
            </a:r>
          </a:p>
          <a:p>
            <a:r>
              <a:rPr lang="en-US" sz="2800" dirty="0" smtClean="0">
                <a:solidFill>
                  <a:schemeClr val="bg2">
                    <a:lumMod val="60000"/>
                    <a:lumOff val="40000"/>
                  </a:schemeClr>
                </a:solidFill>
              </a:rPr>
              <a:t>Non-tree vegetation</a:t>
            </a:r>
            <a:endParaRPr lang="en-GB" sz="2800" dirty="0">
              <a:solidFill>
                <a:schemeClr val="bg2">
                  <a:lumMod val="60000"/>
                  <a:lumOff val="40000"/>
                </a:schemeClr>
              </a:solidFill>
            </a:endParaRPr>
          </a:p>
          <a:p>
            <a:r>
              <a:rPr lang="en-US" sz="2800" dirty="0">
                <a:solidFill>
                  <a:schemeClr val="bg2">
                    <a:lumMod val="60000"/>
                    <a:lumOff val="40000"/>
                  </a:schemeClr>
                </a:solidFill>
              </a:rPr>
              <a:t>Secondary species</a:t>
            </a:r>
            <a:endParaRPr lang="en-GB" sz="2800" dirty="0">
              <a:solidFill>
                <a:schemeClr val="bg2">
                  <a:lumMod val="60000"/>
                  <a:lumOff val="40000"/>
                </a:schemeClr>
              </a:solidFill>
            </a:endParaRPr>
          </a:p>
          <a:p>
            <a:r>
              <a:rPr lang="en-US" sz="2800" dirty="0" smtClean="0">
                <a:solidFill>
                  <a:schemeClr val="bg2">
                    <a:lumMod val="60000"/>
                    <a:lumOff val="40000"/>
                  </a:schemeClr>
                </a:solidFill>
              </a:rPr>
              <a:t>Operational </a:t>
            </a:r>
            <a:r>
              <a:rPr lang="en-US" sz="2800" dirty="0">
                <a:solidFill>
                  <a:schemeClr val="bg2">
                    <a:lumMod val="60000"/>
                    <a:lumOff val="40000"/>
                  </a:schemeClr>
                </a:solidFill>
              </a:rPr>
              <a:t>adjustment</a:t>
            </a:r>
            <a:endParaRPr lang="en-GB" sz="2800" dirty="0">
              <a:solidFill>
                <a:schemeClr val="bg2">
                  <a:lumMod val="60000"/>
                  <a:lumOff val="40000"/>
                </a:schemeClr>
              </a:solidFill>
            </a:endParaRPr>
          </a:p>
          <a:p>
            <a:r>
              <a:rPr lang="en-US" sz="2800" dirty="0" smtClean="0"/>
              <a:t>Unproven growth projections</a:t>
            </a:r>
            <a:endParaRPr lang="en-GB" sz="2800" dirty="0" smtClean="0"/>
          </a:p>
          <a:p>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893713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and more help</a:t>
            </a:r>
            <a:endParaRPr lang="en-GB" sz="3600" dirty="0"/>
          </a:p>
        </p:txBody>
      </p:sp>
      <p:sp>
        <p:nvSpPr>
          <p:cNvPr id="3" name="Content Placeholder 2"/>
          <p:cNvSpPr>
            <a:spLocks noGrp="1"/>
          </p:cNvSpPr>
          <p:nvPr>
            <p:ph idx="1"/>
          </p:nvPr>
        </p:nvSpPr>
        <p:spPr/>
        <p:txBody>
          <a:bodyPr/>
          <a:lstStyle/>
          <a:p>
            <a:r>
              <a:rPr lang="en-US" sz="2800" dirty="0" smtClean="0"/>
              <a:t>Data inputs</a:t>
            </a:r>
          </a:p>
          <a:p>
            <a:r>
              <a:rPr lang="en-US" sz="2800" dirty="0" smtClean="0"/>
              <a:t>Single stand processing</a:t>
            </a:r>
            <a:endParaRPr lang="en-US" sz="2800" dirty="0"/>
          </a:p>
          <a:p>
            <a:r>
              <a:rPr lang="en-US" sz="2800" dirty="0"/>
              <a:t>Regeneration reports and yield </a:t>
            </a:r>
            <a:r>
              <a:rPr lang="en-US" sz="2800" dirty="0" smtClean="0"/>
              <a:t>projections</a:t>
            </a:r>
          </a:p>
          <a:p>
            <a:r>
              <a:rPr lang="en-US" sz="2800" dirty="0" smtClean="0"/>
              <a:t>Cautions and limitations</a:t>
            </a:r>
          </a:p>
          <a:p>
            <a:r>
              <a:rPr lang="en-US" sz="2800" dirty="0" smtClean="0"/>
              <a:t>Part 2: batch processing</a:t>
            </a:r>
          </a:p>
          <a:p>
            <a:r>
              <a:rPr lang="en-US" sz="2800" dirty="0" smtClean="0"/>
              <a:t>Part 3: exploring treatments</a:t>
            </a:r>
            <a:endParaRPr lang="en-US" sz="2800" dirty="0"/>
          </a:p>
          <a:p>
            <a:endParaRPr lang="en-US" dirty="0" smtClean="0"/>
          </a:p>
          <a:p>
            <a:endParaRPr lang="en-US" dirty="0" smtClean="0"/>
          </a:p>
          <a:p>
            <a:endParaRPr lang="en-US" dirty="0" smtClean="0"/>
          </a:p>
          <a:p>
            <a:endParaRPr lang="en-GB" dirty="0"/>
          </a:p>
        </p:txBody>
      </p:sp>
    </p:spTree>
    <p:extLst>
      <p:ext uri="{BB962C8B-B14F-4D97-AF65-F5344CB8AC3E}">
        <p14:creationId xmlns:p14="http://schemas.microsoft.com/office/powerpoint/2010/main" val="636902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Acknowledgements</a:t>
            </a:r>
            <a:endParaRPr lang="en-GB" sz="3600" dirty="0"/>
          </a:p>
        </p:txBody>
      </p:sp>
      <p:sp>
        <p:nvSpPr>
          <p:cNvPr id="3" name="Content Placeholder 2"/>
          <p:cNvSpPr>
            <a:spLocks noGrp="1"/>
          </p:cNvSpPr>
          <p:nvPr>
            <p:ph idx="1"/>
          </p:nvPr>
        </p:nvSpPr>
        <p:spPr/>
        <p:txBody>
          <a:bodyPr/>
          <a:lstStyle/>
          <a:p>
            <a:r>
              <a:rPr lang="en-US" dirty="0" smtClean="0"/>
              <a:t>ANC Timber </a:t>
            </a:r>
          </a:p>
          <a:p>
            <a:r>
              <a:rPr lang="en-US" dirty="0" smtClean="0"/>
              <a:t>Canadian </a:t>
            </a:r>
            <a:r>
              <a:rPr lang="en-US" dirty="0"/>
              <a:t>Forest </a:t>
            </a:r>
            <a:r>
              <a:rPr lang="en-US" dirty="0" smtClean="0"/>
              <a:t>Products </a:t>
            </a:r>
          </a:p>
          <a:p>
            <a:r>
              <a:rPr lang="en-US" dirty="0" smtClean="0"/>
              <a:t>Millar </a:t>
            </a:r>
            <a:r>
              <a:rPr lang="en-US" dirty="0"/>
              <a:t>Western Forest </a:t>
            </a:r>
            <a:r>
              <a:rPr lang="en-US" dirty="0" smtClean="0"/>
              <a:t>Products </a:t>
            </a:r>
          </a:p>
          <a:p>
            <a:r>
              <a:rPr lang="en-US" dirty="0" smtClean="0"/>
              <a:t>Spray </a:t>
            </a:r>
            <a:r>
              <a:rPr lang="en-US" dirty="0"/>
              <a:t>Lake </a:t>
            </a:r>
            <a:r>
              <a:rPr lang="en-US" dirty="0" smtClean="0"/>
              <a:t>Sawmills </a:t>
            </a:r>
          </a:p>
          <a:p>
            <a:r>
              <a:rPr lang="en-US" dirty="0" smtClean="0"/>
              <a:t>West </a:t>
            </a:r>
            <a:r>
              <a:rPr lang="en-US" dirty="0"/>
              <a:t>Fraser (Blue Ridge Lumber, Edson and Hinton Woodlands, Sundre Forest Products</a:t>
            </a:r>
            <a:r>
              <a:rPr lang="en-US" dirty="0" smtClean="0"/>
              <a:t>)</a:t>
            </a:r>
          </a:p>
          <a:p>
            <a:r>
              <a:rPr lang="en-US" dirty="0" smtClean="0"/>
              <a:t>Weyerhaeuser </a:t>
            </a:r>
            <a:r>
              <a:rPr lang="en-US" dirty="0"/>
              <a:t>(Grande Prairie and Pembina Timberlands</a:t>
            </a:r>
            <a:r>
              <a:rPr lang="en-US" dirty="0" smtClean="0"/>
              <a:t>)</a:t>
            </a:r>
            <a:r>
              <a:rPr lang="en-US" dirty="0"/>
              <a:t> </a:t>
            </a:r>
            <a:endParaRPr lang="en-US" dirty="0" smtClean="0"/>
          </a:p>
          <a:p>
            <a:r>
              <a:rPr lang="en-US" dirty="0" smtClean="0"/>
              <a:t>FRIAA (Forest Resource Improvement Association of Alberta)</a:t>
            </a:r>
            <a:r>
              <a:rPr lang="en-US" dirty="0"/>
              <a:t> </a:t>
            </a:r>
            <a:endParaRPr lang="en-US" dirty="0" smtClean="0"/>
          </a:p>
          <a:p>
            <a:r>
              <a:rPr lang="en-US" dirty="0" smtClean="0"/>
              <a:t>Alberta </a:t>
            </a:r>
            <a:r>
              <a:rPr lang="en-US" dirty="0"/>
              <a:t>Agriculture, Forestry, and Rural Economic Development </a:t>
            </a:r>
            <a:endParaRPr lang="en-US" dirty="0" smtClean="0"/>
          </a:p>
          <a:p>
            <a:endParaRPr lang="en-GB" dirty="0"/>
          </a:p>
        </p:txBody>
      </p:sp>
    </p:spTree>
    <p:extLst>
      <p:ext uri="{BB962C8B-B14F-4D97-AF65-F5344CB8AC3E}">
        <p14:creationId xmlns:p14="http://schemas.microsoft.com/office/powerpoint/2010/main" val="181603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
        <p:nvSpPr>
          <p:cNvPr id="2" name="Right Arrow 1"/>
          <p:cNvSpPr/>
          <p:nvPr/>
        </p:nvSpPr>
        <p:spPr>
          <a:xfrm>
            <a:off x="3834581" y="23180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2"/>
          <p:cNvSpPr>
            <a:spLocks noGrp="1"/>
          </p:cNvSpPr>
          <p:nvPr>
            <p:ph type="title"/>
          </p:nvPr>
        </p:nvSpPr>
        <p:spPr>
          <a:xfrm>
            <a:off x="397257" y="716437"/>
            <a:ext cx="3401064" cy="2712563"/>
          </a:xfrm>
        </p:spPr>
        <p:txBody>
          <a:bodyPr/>
          <a:lstStyle/>
          <a:p>
            <a:r>
              <a:rPr lang="en-US" sz="3600" dirty="0" smtClean="0"/>
              <a:t>Stand, site and establishment factors</a:t>
            </a:r>
            <a:endParaRPr lang="en-GB" sz="3600" dirty="0"/>
          </a:p>
        </p:txBody>
      </p:sp>
    </p:spTree>
    <p:extLst>
      <p:ext uri="{BB962C8B-B14F-4D97-AF65-F5344CB8AC3E}">
        <p14:creationId xmlns:p14="http://schemas.microsoft.com/office/powerpoint/2010/main" val="2810429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Stand, site and establishment factors</a:t>
            </a:r>
            <a:endParaRPr lang="en-GB" sz="3600" dirty="0"/>
          </a:p>
        </p:txBody>
      </p:sp>
      <p:sp>
        <p:nvSpPr>
          <p:cNvPr id="7" name="Right Arrow 6"/>
          <p:cNvSpPr/>
          <p:nvPr/>
        </p:nvSpPr>
        <p:spPr>
          <a:xfrm>
            <a:off x="3798321" y="652134"/>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4357688" y="310577"/>
            <a:ext cx="7224712" cy="6245352"/>
          </a:xfrm>
        </p:spPr>
      </p:pic>
    </p:spTree>
    <p:extLst>
      <p:ext uri="{BB962C8B-B14F-4D97-AF65-F5344CB8AC3E}">
        <p14:creationId xmlns:p14="http://schemas.microsoft.com/office/powerpoint/2010/main" val="2097893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4363770" y="307975"/>
            <a:ext cx="7223760" cy="6251756"/>
          </a:xfrm>
          <a:prstGeom prst="rect">
            <a:avLst/>
          </a:prstGeom>
        </p:spPr>
      </p:pic>
      <p:sp>
        <p:nvSpPr>
          <p:cNvPr id="3" name="Title 2"/>
          <p:cNvSpPr>
            <a:spLocks noGrp="1"/>
          </p:cNvSpPr>
          <p:nvPr>
            <p:ph type="title"/>
          </p:nvPr>
        </p:nvSpPr>
        <p:spPr>
          <a:xfrm>
            <a:off x="397257" y="716437"/>
            <a:ext cx="3401064" cy="2712563"/>
          </a:xfrm>
        </p:spPr>
        <p:txBody>
          <a:bodyPr/>
          <a:lstStyle/>
          <a:p>
            <a:r>
              <a:rPr lang="en-US" sz="3600" dirty="0" smtClean="0"/>
              <a:t>Stand, site and establishment factors</a:t>
            </a:r>
            <a:endParaRPr lang="en-GB" sz="3600" dirty="0"/>
          </a:p>
        </p:txBody>
      </p:sp>
      <p:sp>
        <p:nvSpPr>
          <p:cNvPr id="5" name="Right Arrow 4"/>
          <p:cNvSpPr/>
          <p:nvPr/>
        </p:nvSpPr>
        <p:spPr>
          <a:xfrm>
            <a:off x="3798321" y="1071175"/>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8152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7257" y="716437"/>
            <a:ext cx="3401064" cy="2712563"/>
          </a:xfrm>
        </p:spPr>
        <p:txBody>
          <a:bodyPr/>
          <a:lstStyle/>
          <a:p>
            <a:r>
              <a:rPr lang="en-US" sz="3600" dirty="0" smtClean="0"/>
              <a:t>Stand, site and establishment factors</a:t>
            </a:r>
            <a:endParaRPr lang="en-GB"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9519" y="307975"/>
            <a:ext cx="7221050" cy="6242050"/>
          </a:xfrm>
        </p:spPr>
      </p:pic>
      <p:sp>
        <p:nvSpPr>
          <p:cNvPr id="9" name="Right Arrow 8"/>
          <p:cNvSpPr/>
          <p:nvPr/>
        </p:nvSpPr>
        <p:spPr>
          <a:xfrm>
            <a:off x="3798321" y="1479548"/>
            <a:ext cx="449825"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4892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4866</TotalTime>
  <Words>2989</Words>
  <Application>Microsoft Office PowerPoint</Application>
  <PresentationFormat>Widescreen</PresentationFormat>
  <Paragraphs>270</Paragraphs>
  <Slides>58</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Century Gothic</vt:lpstr>
      <vt:lpstr>Wingdings 3</vt:lpstr>
      <vt:lpstr>Ion</vt:lpstr>
      <vt:lpstr>FRIPSY Foothills Reforestation Interactive Planning System</vt:lpstr>
      <vt:lpstr>Purpose of FRIPSY</vt:lpstr>
      <vt:lpstr>How it works</vt:lpstr>
      <vt:lpstr>What do you need?</vt:lpstr>
      <vt:lpstr>Input options </vt:lpstr>
      <vt:lpstr>Stand, site and establishment factors</vt:lpstr>
      <vt:lpstr>Stand, site and establishment factors</vt:lpstr>
      <vt:lpstr>Stand, site and establishment factors</vt:lpstr>
      <vt:lpstr>Stand, site and establishment factors</vt:lpstr>
      <vt:lpstr>Stand, site and establishment factors</vt:lpstr>
      <vt:lpstr>Stand, site and establishment factors</vt:lpstr>
      <vt:lpstr>Projection options</vt:lpstr>
      <vt:lpstr>Projection options</vt:lpstr>
      <vt:lpstr>Projection options</vt:lpstr>
      <vt:lpstr>Events</vt:lpstr>
      <vt:lpstr>Events</vt:lpstr>
      <vt:lpstr>Events</vt:lpstr>
      <vt:lpstr>Events</vt:lpstr>
      <vt:lpstr>Events</vt:lpstr>
      <vt:lpstr>Events</vt:lpstr>
      <vt:lpstr>Events</vt:lpstr>
      <vt:lpstr>Events</vt:lpstr>
      <vt:lpstr>Events</vt:lpstr>
      <vt:lpstr>Events</vt:lpstr>
      <vt:lpstr>Events</vt:lpstr>
      <vt:lpstr>Events</vt:lpstr>
      <vt:lpstr>Events</vt:lpstr>
      <vt:lpstr>Events</vt:lpstr>
      <vt:lpstr>Events</vt:lpstr>
      <vt:lpstr>Events</vt:lpstr>
      <vt:lpstr>Events</vt:lpstr>
      <vt:lpstr>Events</vt:lpstr>
      <vt:lpstr>Stand RegenerationReport</vt:lpstr>
      <vt:lpstr>Stand RegenerationReport</vt:lpstr>
      <vt:lpstr>Stand RegenerationReport</vt:lpstr>
      <vt:lpstr>Stand RegenerationReport</vt:lpstr>
      <vt:lpstr>Stand RegenerationReport</vt:lpstr>
      <vt:lpstr>Stand RegenerationReport</vt:lpstr>
      <vt:lpstr>Stand RegenerationReport </vt:lpstr>
      <vt:lpstr>Stand RegenerationReport </vt:lpstr>
      <vt:lpstr>Stand RegenerationReport </vt:lpstr>
      <vt:lpstr>Stand RegenerationReport</vt:lpstr>
      <vt:lpstr>GYPSY Report </vt:lpstr>
      <vt:lpstr>GYPSY Report </vt:lpstr>
      <vt:lpstr>GYPSY Report </vt:lpstr>
      <vt:lpstr>GYPSY Report </vt:lpstr>
      <vt:lpstr>GYPSY Report </vt:lpstr>
      <vt:lpstr>GYPSY Report </vt:lpstr>
      <vt:lpstr>GYPSY Report</vt:lpstr>
      <vt:lpstr>Detailed GYPSY observations and projections</vt:lpstr>
      <vt:lpstr>Cautions and limitations</vt:lpstr>
      <vt:lpstr>Cautions and limitations</vt:lpstr>
      <vt:lpstr>Cautions and limitations</vt:lpstr>
      <vt:lpstr>Cautions and limitations</vt:lpstr>
      <vt:lpstr>Cautions and limitations</vt:lpstr>
      <vt:lpstr>Cautions and limitations</vt:lpstr>
      <vt:lpstr>Summary and more help</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Dick Dempster</dc:creator>
  <cp:lastModifiedBy>Dick Dempster</cp:lastModifiedBy>
  <cp:revision>579</cp:revision>
  <dcterms:created xsi:type="dcterms:W3CDTF">2022-07-15T09:17:31Z</dcterms:created>
  <dcterms:modified xsi:type="dcterms:W3CDTF">2023-03-15T16:08:58Z</dcterms:modified>
</cp:coreProperties>
</file>