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22"/>
  </p:notesMasterIdLst>
  <p:sldIdLst>
    <p:sldId id="430" r:id="rId2"/>
    <p:sldId id="409" r:id="rId3"/>
    <p:sldId id="413" r:id="rId4"/>
    <p:sldId id="443" r:id="rId5"/>
    <p:sldId id="415" r:id="rId6"/>
    <p:sldId id="445" r:id="rId7"/>
    <p:sldId id="439" r:id="rId8"/>
    <p:sldId id="416" r:id="rId9"/>
    <p:sldId id="417" r:id="rId10"/>
    <p:sldId id="418" r:id="rId11"/>
    <p:sldId id="448" r:id="rId12"/>
    <p:sldId id="425" r:id="rId13"/>
    <p:sldId id="431" r:id="rId14"/>
    <p:sldId id="419" r:id="rId15"/>
    <p:sldId id="428" r:id="rId16"/>
    <p:sldId id="414" r:id="rId17"/>
    <p:sldId id="420" r:id="rId18"/>
    <p:sldId id="422" r:id="rId19"/>
    <p:sldId id="423" r:id="rId20"/>
    <p:sldId id="4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ck Dempster" initials="DD" lastIdx="1" clrIdx="0">
    <p:extLst>
      <p:ext uri="{19B8F6BF-5375-455C-9EA6-DF929625EA0E}">
        <p15:presenceInfo xmlns:p15="http://schemas.microsoft.com/office/powerpoint/2012/main" userId="bf3a5b9f3947a1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83527" autoAdjust="0"/>
  </p:normalViewPr>
  <p:slideViewPr>
    <p:cSldViewPr snapToGrid="0" showGuides="1">
      <p:cViewPr varScale="1">
        <p:scale>
          <a:sx n="96" d="100"/>
          <a:sy n="96" d="100"/>
        </p:scale>
        <p:origin x="126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342"/>
    </p:cViewPr>
  </p:sorterViewPr>
  <p:notesViewPr>
    <p:cSldViewPr snapToGrid="0" showGuides="1">
      <p:cViewPr varScale="1">
        <p:scale>
          <a:sx n="88" d="100"/>
          <a:sy n="88" d="100"/>
        </p:scale>
        <p:origin x="306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illiamson" userId="6a021f1b-a41b-4db8-842d-f25a1d5597c2" providerId="ADAL" clId="{624F4E70-A8B1-4CEF-913B-7A5D6B85A989}"/>
    <pc:docChg chg="custSel modSld">
      <pc:chgData name="Ben Williamson" userId="6a021f1b-a41b-4db8-842d-f25a1d5597c2" providerId="ADAL" clId="{624F4E70-A8B1-4CEF-913B-7A5D6B85A989}" dt="2023-02-02T21:36:02.876" v="3" actId="478"/>
      <pc:docMkLst>
        <pc:docMk/>
      </pc:docMkLst>
      <pc:sldChg chg="delSp mod delAnim">
        <pc:chgData name="Ben Williamson" userId="6a021f1b-a41b-4db8-842d-f25a1d5597c2" providerId="ADAL" clId="{624F4E70-A8B1-4CEF-913B-7A5D6B85A989}" dt="2023-02-02T21:35:59.081" v="1" actId="478"/>
        <pc:sldMkLst>
          <pc:docMk/>
          <pc:sldMk cId="90367960" sldId="414"/>
        </pc:sldMkLst>
        <pc:picChg chg="del">
          <ac:chgData name="Ben Williamson" userId="6a021f1b-a41b-4db8-842d-f25a1d5597c2" providerId="ADAL" clId="{624F4E70-A8B1-4CEF-913B-7A5D6B85A989}" dt="2023-02-02T21:35:59.081" v="1" actId="478"/>
          <ac:picMkLst>
            <pc:docMk/>
            <pc:sldMk cId="90367960" sldId="414"/>
            <ac:picMk id="4" creationId="{00000000-0000-0000-0000-000000000000}"/>
          </ac:picMkLst>
        </pc:picChg>
      </pc:sldChg>
      <pc:sldChg chg="delSp mod delAnim">
        <pc:chgData name="Ben Williamson" userId="6a021f1b-a41b-4db8-842d-f25a1d5597c2" providerId="ADAL" clId="{624F4E70-A8B1-4CEF-913B-7A5D6B85A989}" dt="2023-02-02T21:36:01.742" v="2" actId="478"/>
        <pc:sldMkLst>
          <pc:docMk/>
          <pc:sldMk cId="511646049" sldId="423"/>
        </pc:sldMkLst>
        <pc:picChg chg="del">
          <ac:chgData name="Ben Williamson" userId="6a021f1b-a41b-4db8-842d-f25a1d5597c2" providerId="ADAL" clId="{624F4E70-A8B1-4CEF-913B-7A5D6B85A989}" dt="2023-02-02T21:36:01.742" v="2" actId="478"/>
          <ac:picMkLst>
            <pc:docMk/>
            <pc:sldMk cId="511646049" sldId="423"/>
            <ac:picMk id="5" creationId="{00000000-0000-0000-0000-000000000000}"/>
          </ac:picMkLst>
        </pc:picChg>
      </pc:sldChg>
      <pc:sldChg chg="delSp mod delAnim">
        <pc:chgData name="Ben Williamson" userId="6a021f1b-a41b-4db8-842d-f25a1d5597c2" providerId="ADAL" clId="{624F4E70-A8B1-4CEF-913B-7A5D6B85A989}" dt="2023-02-02T21:35:57.878" v="0" actId="478"/>
        <pc:sldMkLst>
          <pc:docMk/>
          <pc:sldMk cId="1745144911" sldId="428"/>
        </pc:sldMkLst>
        <pc:picChg chg="del">
          <ac:chgData name="Ben Williamson" userId="6a021f1b-a41b-4db8-842d-f25a1d5597c2" providerId="ADAL" clId="{624F4E70-A8B1-4CEF-913B-7A5D6B85A989}" dt="2023-02-02T21:35:57.878" v="0" actId="478"/>
          <ac:picMkLst>
            <pc:docMk/>
            <pc:sldMk cId="1745144911" sldId="428"/>
            <ac:picMk id="5" creationId="{00000000-0000-0000-0000-000000000000}"/>
          </ac:picMkLst>
        </pc:picChg>
      </pc:sldChg>
      <pc:sldChg chg="delSp mod delAnim">
        <pc:chgData name="Ben Williamson" userId="6a021f1b-a41b-4db8-842d-f25a1d5597c2" providerId="ADAL" clId="{624F4E70-A8B1-4CEF-913B-7A5D6B85A989}" dt="2023-02-02T21:36:02.876" v="3" actId="478"/>
        <pc:sldMkLst>
          <pc:docMk/>
          <pc:sldMk cId="1047451112" sldId="449"/>
        </pc:sldMkLst>
        <pc:picChg chg="del">
          <ac:chgData name="Ben Williamson" userId="6a021f1b-a41b-4db8-842d-f25a1d5597c2" providerId="ADAL" clId="{624F4E70-A8B1-4CEF-913B-7A5D6B85A989}" dt="2023-02-02T21:36:02.876" v="3" actId="478"/>
          <ac:picMkLst>
            <pc:docMk/>
            <pc:sldMk cId="1047451112" sldId="449"/>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9AA65-E36A-441D-9850-86221A62A175}" type="datetimeFigureOut">
              <a:rPr lang="en-GB" smtClean="0"/>
              <a:t>15/03/2023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68203-B7BE-4F0D-A66B-CE1FC4BE0067}" type="slidenum">
              <a:rPr lang="en-GB" smtClean="0"/>
              <a:t>‹#›</a:t>
            </a:fld>
            <a:endParaRPr lang="en-GB" dirty="0"/>
          </a:p>
        </p:txBody>
      </p:sp>
    </p:spTree>
    <p:extLst>
      <p:ext uri="{BB962C8B-B14F-4D97-AF65-F5344CB8AC3E}">
        <p14:creationId xmlns:p14="http://schemas.microsoft.com/office/powerpoint/2010/main" val="33042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again</a:t>
            </a:r>
            <a:r>
              <a:rPr lang="en-US" baseline="0" dirty="0"/>
              <a:t> </a:t>
            </a:r>
            <a:r>
              <a:rPr lang="en-US" dirty="0"/>
              <a:t>to FRIPSY,</a:t>
            </a:r>
          </a:p>
          <a:p>
            <a:r>
              <a:rPr lang="en-US" dirty="0"/>
              <a:t>This is</a:t>
            </a:r>
            <a:r>
              <a:rPr lang="en-US" baseline="0" dirty="0"/>
              <a:t> the second part of a 3-part tutorial.</a:t>
            </a:r>
          </a:p>
          <a:p>
            <a:r>
              <a:rPr lang="en-US" baseline="0" dirty="0"/>
              <a:t>In Part 1 we discussed FRIPSY inputs and outputs, and how to process runs in single-stand mode.</a:t>
            </a:r>
          </a:p>
          <a:p>
            <a:r>
              <a:rPr lang="en-US" dirty="0"/>
              <a:t>Here in Part 2, you will learn</a:t>
            </a:r>
            <a:r>
              <a:rPr lang="en-US" baseline="0" dirty="0"/>
              <a:t> </a:t>
            </a:r>
            <a:r>
              <a:rPr lang="en-US" dirty="0"/>
              <a:t>how to</a:t>
            </a:r>
            <a:r>
              <a:rPr lang="en-US" baseline="0" dirty="0"/>
              <a:t> enter data and make runs in batch mode.</a:t>
            </a:r>
          </a:p>
          <a:p>
            <a:r>
              <a:rPr lang="en-US" dirty="0"/>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a:t>
            </a:fld>
            <a:endParaRPr lang="en-GB"/>
          </a:p>
        </p:txBody>
      </p:sp>
    </p:spTree>
    <p:extLst>
      <p:ext uri="{BB962C8B-B14F-4D97-AF65-F5344CB8AC3E}">
        <p14:creationId xmlns:p14="http://schemas.microsoft.com/office/powerpoint/2010/main" val="175188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input data are entered and validated, click the </a:t>
            </a:r>
            <a:r>
              <a:rPr lang="en-US" sz="1200" i="1" kern="1200" dirty="0">
                <a:solidFill>
                  <a:schemeClr val="tx1"/>
                </a:solidFill>
                <a:effectLst/>
                <a:latin typeface="+mn-lt"/>
                <a:ea typeface="+mn-ea"/>
                <a:cs typeface="+mn-cs"/>
              </a:rPr>
              <a:t>Batch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button in</a:t>
            </a:r>
            <a:r>
              <a:rPr lang="en-US" sz="1200" kern="1200" baseline="0" dirty="0">
                <a:solidFill>
                  <a:schemeClr val="tx1"/>
                </a:solidFill>
                <a:effectLst/>
                <a:latin typeface="+mn-lt"/>
                <a:ea typeface="+mn-ea"/>
                <a:cs typeface="+mn-cs"/>
              </a:rPr>
              <a:t> order to process the data</a:t>
            </a:r>
            <a:r>
              <a:rPr lang="en-US" sz="1200" kern="1200" dirty="0">
                <a:solidFill>
                  <a:schemeClr val="tx1"/>
                </a:solidFill>
                <a:effectLst/>
                <a:latin typeface="+mn-lt"/>
                <a:ea typeface="+mn-ea"/>
                <a:cs typeface="+mn-cs"/>
              </a:rPr>
              <a:t>.  You will be presented with the batch module interface shown here. </a:t>
            </a:r>
          </a:p>
          <a:p>
            <a:r>
              <a:rPr lang="en-US" sz="1200" kern="1200" dirty="0">
                <a:solidFill>
                  <a:schemeClr val="tx1"/>
                </a:solidFill>
                <a:effectLst/>
                <a:latin typeface="+mn-lt"/>
                <a:ea typeface="+mn-ea"/>
                <a:cs typeface="+mn-cs"/>
              </a:rPr>
              <a:t>The interface, includes: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Information about the number of valid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invalid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runs;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An opportunity to correct inputs by clicking the </a:t>
            </a:r>
            <a:r>
              <a:rPr lang="en-US" sz="1200" i="1" kern="1200" dirty="0">
                <a:solidFill>
                  <a:schemeClr val="tx1"/>
                </a:solidFill>
                <a:effectLst/>
                <a:latin typeface="+mn-lt"/>
                <a:ea typeface="+mn-ea"/>
                <a:cs typeface="+mn-cs"/>
              </a:rPr>
              <a:t>Edit Runs</a:t>
            </a:r>
            <a:r>
              <a:rPr lang="en-US" sz="1200" kern="1200" dirty="0">
                <a:solidFill>
                  <a:schemeClr val="tx1"/>
                </a:solidFill>
                <a:effectLst/>
                <a:latin typeface="+mn-lt"/>
                <a:ea typeface="+mn-ea"/>
                <a:cs typeface="+mn-cs"/>
              </a:rPr>
              <a:t> button;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 </a:t>
            </a:r>
            <a:r>
              <a:rPr lang="en-US" sz="1200" i="1" kern="1200" dirty="0">
                <a:solidFill>
                  <a:schemeClr val="tx1"/>
                </a:solidFill>
                <a:effectLst/>
                <a:latin typeface="+mn-lt"/>
                <a:ea typeface="+mn-ea"/>
                <a:cs typeface="+mn-cs"/>
              </a:rPr>
              <a:t>Select Output Folder</a:t>
            </a:r>
            <a:r>
              <a:rPr lang="en-US" sz="1200" kern="1200" dirty="0">
                <a:solidFill>
                  <a:schemeClr val="tx1"/>
                </a:solidFill>
                <a:effectLst/>
                <a:latin typeface="+mn-lt"/>
                <a:ea typeface="+mn-ea"/>
                <a:cs typeface="+mn-cs"/>
              </a:rPr>
              <a:t> button enabling you to select a folder for the batch output;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Check boxes for selecting output options.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10</a:t>
            </a:fld>
            <a:endParaRPr lang="en-GB" dirty="0"/>
          </a:p>
        </p:txBody>
      </p:sp>
    </p:spTree>
    <p:extLst>
      <p:ext uri="{BB962C8B-B14F-4D97-AF65-F5344CB8AC3E}">
        <p14:creationId xmlns:p14="http://schemas.microsoft.com/office/powerpoint/2010/main" val="279293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PDF option provides</a:t>
            </a:r>
            <a:r>
              <a:rPr lang="en-US" sz="1200" kern="1200" baseline="0" dirty="0">
                <a:solidFill>
                  <a:schemeClr val="tx1"/>
                </a:solidFill>
                <a:effectLst/>
                <a:latin typeface="+mn-lt"/>
                <a:ea typeface="+mn-ea"/>
                <a:cs typeface="+mn-cs"/>
              </a:rPr>
              <a:t> you with a printable stand regeneration report for each stand.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11</a:t>
            </a:fld>
            <a:endParaRPr lang="en-GB" dirty="0"/>
          </a:p>
        </p:txBody>
      </p:sp>
    </p:spTree>
    <p:extLst>
      <p:ext uri="{BB962C8B-B14F-4D97-AF65-F5344CB8AC3E}">
        <p14:creationId xmlns:p14="http://schemas.microsoft.com/office/powerpoint/2010/main" val="45296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the GYPSY output option,</a:t>
            </a:r>
            <a:r>
              <a:rPr lang="en-US" baseline="0" dirty="0"/>
              <a:t>  detailed GYPSY observations, projections and reports will also be output.  You get a message reminding you that this will increase the required processing time.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12</a:t>
            </a:fld>
            <a:endParaRPr lang="en-GB" dirty="0"/>
          </a:p>
        </p:txBody>
      </p:sp>
    </p:spTree>
    <p:extLst>
      <p:ext uri="{BB962C8B-B14F-4D97-AF65-F5344CB8AC3E}">
        <p14:creationId xmlns:p14="http://schemas.microsoft.com/office/powerpoint/2010/main" val="189326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your options, click</a:t>
            </a:r>
            <a:r>
              <a:rPr lang="en-US" baseline="0" dirty="0"/>
              <a:t> the Process button, the runs will be made, and you will get a message when they are successfully completed.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13</a:t>
            </a:fld>
            <a:endParaRPr lang="en-GB" dirty="0"/>
          </a:p>
        </p:txBody>
      </p:sp>
    </p:spTree>
    <p:extLst>
      <p:ext uri="{BB962C8B-B14F-4D97-AF65-F5344CB8AC3E}">
        <p14:creationId xmlns:p14="http://schemas.microsoft.com/office/powerpoint/2010/main" val="284801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14</a:t>
            </a:fld>
            <a:endParaRPr lang="en-GB" dirty="0"/>
          </a:p>
        </p:txBody>
      </p:sp>
    </p:spTree>
    <p:extLst>
      <p:ext uri="{BB962C8B-B14F-4D97-AF65-F5344CB8AC3E}">
        <p14:creationId xmlns:p14="http://schemas.microsoft.com/office/powerpoint/2010/main" val="301472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You can view the batch output by clicking the batch output tab shown here. It will also be available to you in the output file that you specified during setup.</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15</a:t>
            </a:fld>
            <a:endParaRPr lang="en-GB" dirty="0"/>
          </a:p>
        </p:txBody>
      </p:sp>
    </p:spTree>
    <p:extLst>
      <p:ext uri="{BB962C8B-B14F-4D97-AF65-F5344CB8AC3E}">
        <p14:creationId xmlns:p14="http://schemas.microsoft.com/office/powerpoint/2010/main" val="183002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output is displayed in groups of columns</a:t>
            </a:r>
            <a:r>
              <a:rPr lang="en-US" sz="1200" kern="1200" baseline="0" dirty="0">
                <a:solidFill>
                  <a:schemeClr val="tx1"/>
                </a:solidFill>
                <a:effectLst/>
                <a:latin typeface="+mn-lt"/>
                <a:ea typeface="+mn-ea"/>
                <a:cs typeface="+mn-cs"/>
              </a:rPr>
              <a:t>, starting with </a:t>
            </a:r>
            <a:r>
              <a:rPr lang="en-GB"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Input Data</a:t>
            </a:r>
            <a:r>
              <a:rPr lang="en-US" sz="1200" i="0" kern="1200" baseline="0" dirty="0">
                <a:solidFill>
                  <a:schemeClr val="tx1"/>
                </a:solidFill>
                <a:effectLst/>
                <a:latin typeface="+mn-lt"/>
                <a:ea typeface="+mn-ea"/>
                <a:cs typeface="+mn-cs"/>
              </a:rPr>
              <a:t> as shown here. </a:t>
            </a:r>
          </a:p>
          <a:p>
            <a:pPr lvl="0"/>
            <a:r>
              <a:rPr lang="en-US" sz="1200" i="0" kern="1200" baseline="0" dirty="0">
                <a:solidFill>
                  <a:schemeClr val="tx1"/>
                </a:solidFill>
                <a:effectLst/>
                <a:latin typeface="+mn-lt"/>
                <a:ea typeface="+mn-ea"/>
                <a:cs typeface="+mn-cs"/>
              </a:rPr>
              <a:t>By scrolling to the right you will also see regeneration forecasts for conditions before and after thinning, at performance assessment, and at handover </a:t>
            </a:r>
            <a:r>
              <a:rPr lang="en-US" sz="1200" kern="1200" dirty="0">
                <a:solidFill>
                  <a:schemeClr val="tx1"/>
                </a:solidFill>
                <a:effectLst/>
                <a:latin typeface="+mn-lt"/>
                <a:ea typeface="+mn-ea"/>
                <a:cs typeface="+mn-cs"/>
              </a:rPr>
              <a:t>18 years after cut,</a:t>
            </a:r>
            <a:r>
              <a:rPr lang="en-US" sz="1200" kern="1200" baseline="0" dirty="0">
                <a:solidFill>
                  <a:schemeClr val="tx1"/>
                </a:solidFill>
                <a:effectLst/>
                <a:latin typeface="+mn-lt"/>
                <a:ea typeface="+mn-ea"/>
                <a:cs typeface="+mn-cs"/>
              </a:rPr>
              <a:t> and </a:t>
            </a:r>
            <a:r>
              <a:rPr lang="en-GB" sz="1200" kern="1200" baseline="0" dirty="0">
                <a:solidFill>
                  <a:schemeClr val="tx1"/>
                </a:solidFill>
                <a:effectLst/>
                <a:latin typeface="+mn-lt"/>
                <a:ea typeface="+mn-ea"/>
                <a:cs typeface="+mn-cs"/>
              </a:rPr>
              <a:t> yields forecast </a:t>
            </a:r>
            <a:r>
              <a:rPr lang="en-US" sz="1200" i="1" kern="1200" dirty="0">
                <a:solidFill>
                  <a:schemeClr val="tx1"/>
                </a:solidFill>
                <a:effectLst/>
                <a:latin typeface="+mn-lt"/>
                <a:ea typeface="+mn-ea"/>
                <a:cs typeface="+mn-cs"/>
              </a:rPr>
              <a:t>at MAI Culmination Age.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16</a:t>
            </a:fld>
            <a:endParaRPr lang="en-GB" dirty="0"/>
          </a:p>
        </p:txBody>
      </p:sp>
    </p:spTree>
    <p:extLst>
      <p:ext uri="{BB962C8B-B14F-4D97-AF65-F5344CB8AC3E}">
        <p14:creationId xmlns:p14="http://schemas.microsoft.com/office/powerpoint/2010/main" val="30126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17</a:t>
            </a:fld>
            <a:endParaRPr lang="en-GB" dirty="0"/>
          </a:p>
        </p:txBody>
      </p:sp>
    </p:spTree>
    <p:extLst>
      <p:ext uri="{BB962C8B-B14F-4D97-AF65-F5344CB8AC3E}">
        <p14:creationId xmlns:p14="http://schemas.microsoft.com/office/powerpoint/2010/main" val="406488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18</a:t>
            </a:fld>
            <a:endParaRPr lang="en-GB" dirty="0"/>
          </a:p>
        </p:txBody>
      </p:sp>
    </p:spTree>
    <p:extLst>
      <p:ext uri="{BB962C8B-B14F-4D97-AF65-F5344CB8AC3E}">
        <p14:creationId xmlns:p14="http://schemas.microsoft.com/office/powerpoint/2010/main" val="212237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 batch output report will give you a complete</a:t>
            </a:r>
            <a:r>
              <a:rPr lang="en-US" baseline="0" dirty="0"/>
              <a:t> </a:t>
            </a:r>
            <a:r>
              <a:rPr lang="en-US" dirty="0"/>
              <a:t> itemization of error</a:t>
            </a:r>
            <a:r>
              <a:rPr lang="en-US" baseline="0" dirty="0"/>
              <a:t> and warning messages associated with each stand.</a:t>
            </a:r>
          </a:p>
          <a:p>
            <a:endParaRPr lang="en-US" baseline="0"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19</a:t>
            </a:fld>
            <a:endParaRPr lang="en-GB" dirty="0"/>
          </a:p>
        </p:txBody>
      </p:sp>
    </p:spTree>
    <p:extLst>
      <p:ext uri="{BB962C8B-B14F-4D97-AF65-F5344CB8AC3E}">
        <p14:creationId xmlns:p14="http://schemas.microsoft.com/office/powerpoint/2010/main" val="67166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The batch processing module e</a:t>
            </a:r>
            <a:r>
              <a:rPr lang="en-US" sz="1200" kern="1200" dirty="0">
                <a:solidFill>
                  <a:schemeClr val="tx1"/>
                </a:solidFill>
                <a:effectLst/>
                <a:latin typeface="+mn-lt"/>
                <a:ea typeface="+mn-ea"/>
                <a:cs typeface="+mn-cs"/>
              </a:rPr>
              <a:t>nables you to load and process data for multiple stands</a:t>
            </a:r>
            <a:r>
              <a:rPr lang="en-US" sz="1200" kern="1200" baseline="0" dirty="0">
                <a:solidFill>
                  <a:schemeClr val="tx1"/>
                </a:solidFill>
                <a:effectLst/>
                <a:latin typeface="+mn-lt"/>
                <a:ea typeface="+mn-ea"/>
                <a:cs typeface="+mn-cs"/>
              </a:rPr>
              <a:t> and treatment scenarios. </a:t>
            </a:r>
            <a:r>
              <a:rPr lang="en-US" sz="1200" kern="1200" dirty="0">
                <a:solidFill>
                  <a:schemeClr val="tx1"/>
                </a:solidFill>
                <a:effectLst/>
                <a:latin typeface="+mn-lt"/>
                <a:ea typeface="+mn-ea"/>
                <a:cs typeface="+mn-cs"/>
              </a:rPr>
              <a:t>You access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clicking on the </a:t>
            </a:r>
            <a:r>
              <a:rPr lang="en-US" sz="1200" i="1" kern="1200" dirty="0" err="1">
                <a:solidFill>
                  <a:schemeClr val="tx1"/>
                </a:solidFill>
                <a:effectLst/>
                <a:latin typeface="+mn-lt"/>
                <a:ea typeface="+mn-ea"/>
                <a:cs typeface="+mn-cs"/>
              </a:rPr>
              <a:t>Batch_Setup</a:t>
            </a:r>
            <a:r>
              <a:rPr lang="en-US" sz="1200" kern="1200" dirty="0">
                <a:solidFill>
                  <a:schemeClr val="tx1"/>
                </a:solidFill>
                <a:effectLst/>
                <a:latin typeface="+mn-lt"/>
                <a:ea typeface="+mn-ea"/>
                <a:cs typeface="+mn-cs"/>
              </a:rPr>
              <a:t> tab.</a:t>
            </a:r>
            <a:r>
              <a:rPr lang="en-US" sz="1200" kern="1200" baseline="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a:t>
            </a:fld>
            <a:endParaRPr lang="en-GB" dirty="0"/>
          </a:p>
        </p:txBody>
      </p:sp>
    </p:spTree>
    <p:extLst>
      <p:ext uri="{BB962C8B-B14F-4D97-AF65-F5344CB8AC3E}">
        <p14:creationId xmlns:p14="http://schemas.microsoft.com/office/powerpoint/2010/main" val="130044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thanks to these organizations for their technical</a:t>
            </a:r>
            <a:r>
              <a:rPr lang="en-US" baseline="0" dirty="0"/>
              <a:t> and financial assistance in developing FRIPSY</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20</a:t>
            </a:fld>
            <a:endParaRPr lang="en-GB" dirty="0"/>
          </a:p>
        </p:txBody>
      </p:sp>
    </p:spTree>
    <p:extLst>
      <p:ext uri="{BB962C8B-B14F-4D97-AF65-F5344CB8AC3E}">
        <p14:creationId xmlns:p14="http://schemas.microsoft.com/office/powerpoint/2010/main" val="15025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then see a screen like this.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input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variables represented by each column heading are the same as those we described in Part 1 for single-stand processing. </a:t>
            </a:r>
          </a:p>
          <a:p>
            <a:r>
              <a:rPr lang="en-US" sz="1200" kern="1200" dirty="0">
                <a:solidFill>
                  <a:schemeClr val="tx1"/>
                </a:solidFill>
                <a:effectLst/>
                <a:latin typeface="+mn-lt"/>
                <a:ea typeface="+mn-ea"/>
                <a:cs typeface="+mn-cs"/>
              </a:rPr>
              <a:t>We have already</a:t>
            </a:r>
            <a:r>
              <a:rPr lang="en-US" sz="1200" kern="1200" baseline="0" dirty="0">
                <a:solidFill>
                  <a:schemeClr val="tx1"/>
                </a:solidFill>
                <a:effectLst/>
                <a:latin typeface="+mn-lt"/>
                <a:ea typeface="+mn-ea"/>
                <a:cs typeface="+mn-cs"/>
              </a:rPr>
              <a:t> entered some data just for demonstration purposes. </a:t>
            </a:r>
          </a:p>
          <a:p>
            <a:r>
              <a:rPr lang="en-US" sz="1200" kern="1200" dirty="0">
                <a:solidFill>
                  <a:schemeClr val="tx1"/>
                </a:solidFill>
                <a:effectLst/>
                <a:latin typeface="+mn-lt"/>
                <a:ea typeface="+mn-ea"/>
                <a:cs typeface="+mn-cs"/>
              </a:rPr>
              <a:t>You can enter data under the column headings</a:t>
            </a:r>
            <a:r>
              <a:rPr lang="en-US" sz="1200" kern="1200" baseline="0" dirty="0">
                <a:solidFill>
                  <a:schemeClr val="tx1"/>
                </a:solidFill>
                <a:effectLst/>
                <a:latin typeface="+mn-lt"/>
                <a:ea typeface="+mn-ea"/>
                <a:cs typeface="+mn-cs"/>
              </a:rPr>
              <a:t>  shown here</a:t>
            </a:r>
            <a:r>
              <a:rPr lang="en-US" sz="1200" kern="1200" dirty="0">
                <a:solidFill>
                  <a:schemeClr val="tx1"/>
                </a:solidFill>
                <a:effectLst/>
                <a:latin typeface="+mn-lt"/>
                <a:ea typeface="+mn-ea"/>
                <a:cs typeface="+mn-cs"/>
              </a:rPr>
              <a:t>, either directly, or by pasting external data already compiled to this format. </a:t>
            </a:r>
          </a:p>
          <a:p>
            <a:r>
              <a:rPr lang="en-US" sz="1200" kern="1200" dirty="0">
                <a:solidFill>
                  <a:schemeClr val="tx1"/>
                </a:solidFill>
                <a:effectLst/>
                <a:latin typeface="+mn-lt"/>
                <a:ea typeface="+mn-ea"/>
                <a:cs typeface="+mn-cs"/>
              </a:rPr>
              <a:t>Each row of data represents one stand or treatment scenario, with a unique identifier (which is the </a:t>
            </a:r>
            <a:r>
              <a:rPr lang="en-US" sz="1200" i="1" kern="1200" dirty="0" err="1">
                <a:solidFill>
                  <a:schemeClr val="tx1"/>
                </a:solidFill>
                <a:effectLst/>
                <a:latin typeface="+mn-lt"/>
                <a:ea typeface="+mn-ea"/>
                <a:cs typeface="+mn-cs"/>
              </a:rPr>
              <a:t>StandID</a:t>
            </a:r>
            <a:r>
              <a:rPr lang="en-US" sz="1200" i="1" kern="1200" dirty="0">
                <a:solidFill>
                  <a:schemeClr val="tx1"/>
                </a:solidFill>
                <a:effectLst/>
                <a:latin typeface="+mn-lt"/>
                <a:ea typeface="+mn-ea"/>
                <a:cs typeface="+mn-cs"/>
              </a:rPr>
              <a:t> shown in the left column</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EE68203-B7BE-4F0D-A66B-CE1FC4BE0067}" type="slidenum">
              <a:rPr lang="en-GB" smtClean="0"/>
              <a:t>3</a:t>
            </a:fld>
            <a:endParaRPr lang="en-GB" dirty="0"/>
          </a:p>
        </p:txBody>
      </p:sp>
    </p:spTree>
    <p:extLst>
      <p:ext uri="{BB962C8B-B14F-4D97-AF65-F5344CB8AC3E}">
        <p14:creationId xmlns:p14="http://schemas.microsoft.com/office/powerpoint/2010/main" val="242870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batch mode, errors and warnings are defined and handled a little differently than in single stand mode. You check your data by clicking the </a:t>
            </a:r>
            <a:r>
              <a:rPr lang="en-US" sz="1200" i="1" kern="1200" dirty="0">
                <a:solidFill>
                  <a:schemeClr val="tx1"/>
                </a:solidFill>
                <a:effectLst/>
                <a:latin typeface="+mn-lt"/>
                <a:ea typeface="+mn-ea"/>
                <a:cs typeface="+mn-cs"/>
              </a:rPr>
              <a:t>Validate</a:t>
            </a:r>
            <a:r>
              <a:rPr lang="en-US" sz="1200" kern="1200" dirty="0">
                <a:solidFill>
                  <a:schemeClr val="tx1"/>
                </a:solidFill>
                <a:effectLst/>
                <a:latin typeface="+mn-lt"/>
                <a:ea typeface="+mn-ea"/>
                <a:cs typeface="+mn-cs"/>
              </a:rPr>
              <a:t> button.</a:t>
            </a:r>
            <a:r>
              <a:rPr lang="en-US" sz="1200" kern="1200" baseline="0" dirty="0">
                <a:solidFill>
                  <a:schemeClr val="tx1"/>
                </a:solidFill>
                <a:effectLst/>
                <a:latin typeface="+mn-lt"/>
                <a:ea typeface="+mn-ea"/>
                <a:cs typeface="+mn-cs"/>
              </a:rPr>
              <a:t> Valid i</a:t>
            </a:r>
            <a:r>
              <a:rPr lang="en-US" sz="1200" kern="1200" dirty="0">
                <a:solidFill>
                  <a:schemeClr val="tx1"/>
                </a:solidFill>
                <a:effectLst/>
                <a:latin typeface="+mn-lt"/>
                <a:ea typeface="+mn-ea"/>
                <a:cs typeface="+mn-cs"/>
              </a:rPr>
              <a:t>nput values for site and treatment variables are constrained to be within modelled ranges, and any data entered outside the specified allowable values will result in an error.  This feature was introduced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irrational forecasts are less likely to be noticed in batch than in single stand mode, and also  to avoid crashing the model during batch operations.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4</a:t>
            </a:fld>
            <a:endParaRPr lang="en-GB" dirty="0"/>
          </a:p>
        </p:txBody>
      </p:sp>
    </p:spTree>
    <p:extLst>
      <p:ext uri="{BB962C8B-B14F-4D97-AF65-F5344CB8AC3E}">
        <p14:creationId xmlns:p14="http://schemas.microsoft.com/office/powerpoint/2010/main" val="221686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status of each row will then be displayed in the column to the left of the button.</a:t>
            </a:r>
            <a:endParaRPr lang="en-GB"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a:t>
            </a:fld>
            <a:endParaRPr lang="en-GB" dirty="0"/>
          </a:p>
        </p:txBody>
      </p:sp>
    </p:spTree>
    <p:extLst>
      <p:ext uri="{BB962C8B-B14F-4D97-AF65-F5344CB8AC3E}">
        <p14:creationId xmlns:p14="http://schemas.microsoft.com/office/powerpoint/2010/main" val="50848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Warnings are identified with a light blue cell color.</a:t>
            </a:r>
            <a:r>
              <a:rPr lang="en-GB" baseline="0" dirty="0"/>
              <a:t> By hovering your cursor over a cell with a warning, you will see an </a:t>
            </a:r>
            <a:r>
              <a:rPr lang="en-GB" dirty="0"/>
              <a:t>embedded</a:t>
            </a:r>
            <a:r>
              <a:rPr lang="en-GB" baseline="0" dirty="0"/>
              <a:t> </a:t>
            </a:r>
            <a:r>
              <a:rPr lang="en-GB" dirty="0"/>
              <a:t>comment that explains the nature of the data issue. </a:t>
            </a:r>
            <a:r>
              <a:rPr lang="en-GB" baseline="0" dirty="0"/>
              <a:t>If a row contains warnings, but no errors,, its status will be OK.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6</a:t>
            </a:fld>
            <a:endParaRPr lang="en-GB" dirty="0"/>
          </a:p>
        </p:txBody>
      </p:sp>
    </p:spTree>
    <p:extLst>
      <p:ext uri="{BB962C8B-B14F-4D97-AF65-F5344CB8AC3E}">
        <p14:creationId xmlns:p14="http://schemas.microsoft.com/office/powerpoint/2010/main" val="243183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if a row contains any errors, it is invalid and cannot be run. Errors are identified by a light red cell color.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entrees like this one, which is outside the variable’s allowable range, will result in an error.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7</a:t>
            </a:fld>
            <a:endParaRPr lang="en-GB" dirty="0"/>
          </a:p>
        </p:txBody>
      </p:sp>
    </p:spTree>
    <p:extLst>
      <p:ext uri="{BB962C8B-B14F-4D97-AF65-F5344CB8AC3E}">
        <p14:creationId xmlns:p14="http://schemas.microsoft.com/office/powerpoint/2010/main" val="119153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on each input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variable, its format, allowable range of values,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default value assumed if missing, is embedded in each header row. You trigger this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clicking on the column  heading.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8</a:t>
            </a:fld>
            <a:endParaRPr lang="en-GB" dirty="0"/>
          </a:p>
        </p:txBody>
      </p:sp>
    </p:spTree>
    <p:extLst>
      <p:ext uri="{BB962C8B-B14F-4D97-AF65-F5344CB8AC3E}">
        <p14:creationId xmlns:p14="http://schemas.microsoft.com/office/powerpoint/2010/main" val="317275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Here’s another common error. If the number of trees you stipulate to be left after thinning  exceeds the number estimated to be available, an error is generated, and the run for this stand will be cancelled.</a:t>
            </a:r>
            <a:endParaRPr lang="en-GB"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9</a:t>
            </a:fld>
            <a:endParaRPr lang="en-GB" dirty="0"/>
          </a:p>
        </p:txBody>
      </p:sp>
    </p:spTree>
    <p:extLst>
      <p:ext uri="{BB962C8B-B14F-4D97-AF65-F5344CB8AC3E}">
        <p14:creationId xmlns:p14="http://schemas.microsoft.com/office/powerpoint/2010/main" val="46624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3A1D06-C65C-4572-96F8-19BB20211E08}"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160195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DAC023-0E53-49B0-8C8D-E50E5A5ED1DF}" type="datetime1">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84584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A3D32D7-C20D-4726-B3DC-53983017DA35}"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134918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9695172-66FA-4C9D-B3AB-5A94502D53D4}"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903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235020-8543-4973-815E-4EBF4C8FFC97}"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3909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C9BD3F-C497-4991-9CFB-C0FD50EF1AC1}" type="datetime1">
              <a:rPr lang="en-GB" smtClean="0"/>
              <a:t>15/03/2023</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03851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F32873-D1C7-4ECB-BA9A-5A5F10A6191F}" type="datetime1">
              <a:rPr lang="en-GB" smtClean="0"/>
              <a:t>15/03/2023</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84313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CB1748-DBA3-4A7D-9C1D-402504AFC34C}"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184943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9F43E-65A8-4649-8FF6-B92860DD6882}"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84980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3561A89-891D-49B3-97F8-B9158065A940}"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99404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32E85-3A45-4FB1-AFB8-458A1D5ED379}" type="datetime1">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1737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EFF05B-20C6-451A-BA12-D82E46B5DF62}" type="datetime1">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5582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3D0FE-814E-40F3-937A-BB66184C1547}" type="datetime1">
              <a:rPr lang="en-GB" smtClean="0"/>
              <a:t>15/03/2023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8082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594C3CD-5422-46EF-86ED-87B55320F7DD}" type="datetime1">
              <a:rPr lang="en-GB" smtClean="0"/>
              <a:t>15/03/2023</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294792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3C2DCC-E26C-4B7A-AB12-CE52A1E83594}" type="datetime1">
              <a:rPr lang="en-GB" smtClean="0"/>
              <a:t>15/03/2023</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63044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8D1CB33-9A19-408E-9B9F-5073868C2839}" type="datetime1">
              <a:rPr lang="en-GB" smtClean="0"/>
              <a:t>15/03/2023</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a:xfrm>
            <a:off x="11353801" y="6090313"/>
            <a:ext cx="838199" cy="767687"/>
          </a:xfrm>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23827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8B716B-15B6-43DD-B723-E0D60D260752}" type="datetime1">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287797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505A9C-86F5-4EAC-AC07-9ED386760412}" type="datetime1">
              <a:rPr lang="en-GB" smtClean="0"/>
              <a:t>15/03/2023</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9CBBCEB-56CC-4CAB-A60E-7D407FC07FC3}" type="slidenum">
              <a:rPr lang="en-GB" smtClean="0"/>
              <a:t>‹#›</a:t>
            </a:fld>
            <a:endParaRPr lang="en-GB" dirty="0"/>
          </a:p>
        </p:txBody>
      </p:sp>
    </p:spTree>
    <p:extLst>
      <p:ext uri="{BB962C8B-B14F-4D97-AF65-F5344CB8AC3E}">
        <p14:creationId xmlns:p14="http://schemas.microsoft.com/office/powerpoint/2010/main" val="1921960317"/>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3447" y="1374053"/>
            <a:ext cx="3401064" cy="1881907"/>
          </a:xfrm>
        </p:spPr>
        <p:txBody>
          <a:bodyPr/>
          <a:lstStyle/>
          <a:p>
            <a:r>
              <a:rPr lang="en-US" sz="6000" dirty="0"/>
              <a:t>FRIPSY</a:t>
            </a:r>
            <a:r>
              <a:rPr lang="en-US" sz="7200" dirty="0"/>
              <a:t/>
            </a:r>
            <a:br>
              <a:rPr lang="en-US" sz="7200" dirty="0"/>
            </a:br>
            <a:r>
              <a:rPr lang="en-US" dirty="0"/>
              <a:t>Foothills Reforestation</a:t>
            </a:r>
            <a:br>
              <a:rPr lang="en-US" dirty="0"/>
            </a:br>
            <a:r>
              <a:rPr lang="en-US" dirty="0"/>
              <a:t>Interactive Planning</a:t>
            </a:r>
            <a:br>
              <a:rPr lang="en-US" dirty="0"/>
            </a:br>
            <a:r>
              <a:rPr lang="en-US" dirty="0"/>
              <a:t>System</a:t>
            </a:r>
            <a:endParaRPr lang="en-GB" dirty="0"/>
          </a:p>
        </p:txBody>
      </p:sp>
      <p:sp>
        <p:nvSpPr>
          <p:cNvPr id="6" name="Text Placeholder 5"/>
          <p:cNvSpPr>
            <a:spLocks noGrp="1"/>
          </p:cNvSpPr>
          <p:nvPr>
            <p:ph type="body" sz="half" idx="2"/>
          </p:nvPr>
        </p:nvSpPr>
        <p:spPr>
          <a:xfrm>
            <a:off x="621555" y="3569675"/>
            <a:ext cx="5752956" cy="2746651"/>
          </a:xfrm>
        </p:spPr>
        <p:txBody>
          <a:bodyPr>
            <a:normAutofit/>
          </a:bodyPr>
          <a:lstStyle/>
          <a:p>
            <a:r>
              <a:rPr lang="en-US" sz="2400" i="1" dirty="0">
                <a:solidFill>
                  <a:schemeClr val="accent3"/>
                </a:solidFill>
              </a:rPr>
              <a:t>Linking </a:t>
            </a:r>
            <a:r>
              <a:rPr lang="en-US" sz="2400" i="1" dirty="0" err="1">
                <a:solidFill>
                  <a:schemeClr val="accent3"/>
                </a:solidFill>
              </a:rPr>
              <a:t>silviculture</a:t>
            </a:r>
            <a:r>
              <a:rPr lang="en-US" sz="2400" i="1" dirty="0">
                <a:solidFill>
                  <a:schemeClr val="accent3"/>
                </a:solidFill>
              </a:rPr>
              <a:t> to growth and yield</a:t>
            </a:r>
            <a:endParaRPr lang="en-GB" sz="2400" i="1" dirty="0">
              <a:solidFill>
                <a:schemeClr val="accent3"/>
              </a:solidFill>
            </a:endParaRPr>
          </a:p>
          <a:p>
            <a:endParaRPr lang="en-US" sz="3200" dirty="0"/>
          </a:p>
          <a:p>
            <a:r>
              <a:rPr lang="en-US" sz="3600" dirty="0"/>
              <a:t>Part 2.</a:t>
            </a:r>
          </a:p>
          <a:p>
            <a:r>
              <a:rPr lang="en-US" sz="3600" dirty="0"/>
              <a:t>Batch Processing</a:t>
            </a:r>
            <a:endParaRPr lang="en-GB" sz="3600"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21555" y="1374053"/>
            <a:ext cx="2233930" cy="178816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13454" y="1374053"/>
            <a:ext cx="4765013" cy="4572000"/>
          </a:xfrm>
        </p:spPr>
      </p:pic>
    </p:spTree>
    <p:extLst>
      <p:ext uri="{BB962C8B-B14F-4D97-AF65-F5344CB8AC3E}">
        <p14:creationId xmlns:p14="http://schemas.microsoft.com/office/powerpoint/2010/main" val="3601881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6" y="716437"/>
            <a:ext cx="4335295" cy="563723"/>
          </a:xfrm>
        </p:spPr>
        <p:txBody>
          <a:bodyPr/>
          <a:lstStyle/>
          <a:p>
            <a:r>
              <a:rPr lang="en-US" sz="3600" dirty="0"/>
              <a:t>Batch Processing</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0433"/>
            <a:ext cx="12192000" cy="2953647"/>
          </a:xfrm>
        </p:spPr>
      </p:pic>
      <p:sp>
        <p:nvSpPr>
          <p:cNvPr id="4" name="Right Arrow 3"/>
          <p:cNvSpPr/>
          <p:nvPr/>
        </p:nvSpPr>
        <p:spPr>
          <a:xfrm rot="16200000">
            <a:off x="11544658" y="252081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62221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6" y="716437"/>
            <a:ext cx="4335295" cy="563723"/>
          </a:xfrm>
        </p:spPr>
        <p:txBody>
          <a:bodyPr/>
          <a:lstStyle/>
          <a:p>
            <a:r>
              <a:rPr lang="en-US" sz="3600" dirty="0"/>
              <a:t>Batch Processing</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0433"/>
            <a:ext cx="12192000" cy="2953647"/>
          </a:xfrm>
        </p:spPr>
      </p:pic>
      <p:sp>
        <p:nvSpPr>
          <p:cNvPr id="4" name="Right Arrow 3"/>
          <p:cNvSpPr/>
          <p:nvPr/>
        </p:nvSpPr>
        <p:spPr>
          <a:xfrm rot="16200000">
            <a:off x="11544658" y="252081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Arrow 4"/>
          <p:cNvSpPr/>
          <p:nvPr/>
        </p:nvSpPr>
        <p:spPr>
          <a:xfrm rot="16200000">
            <a:off x="5977330" y="417868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81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4507234" cy="563723"/>
          </a:xfrm>
        </p:spPr>
        <p:txBody>
          <a:bodyPr/>
          <a:lstStyle/>
          <a:p>
            <a:r>
              <a:rPr lang="en-US" sz="3600" dirty="0"/>
              <a:t>Batch Processing</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67326"/>
            <a:ext cx="12192000" cy="2959860"/>
          </a:xfrm>
        </p:spPr>
      </p:pic>
      <p:sp>
        <p:nvSpPr>
          <p:cNvPr id="5" name="Right Arrow 4"/>
          <p:cNvSpPr/>
          <p:nvPr/>
        </p:nvSpPr>
        <p:spPr>
          <a:xfrm rot="16200000">
            <a:off x="6673520" y="419946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8200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6" y="716437"/>
            <a:ext cx="4335295" cy="563723"/>
          </a:xfrm>
        </p:spPr>
        <p:txBody>
          <a:bodyPr/>
          <a:lstStyle/>
          <a:p>
            <a:r>
              <a:rPr lang="en-US" sz="3600" dirty="0"/>
              <a:t>Batch Processing</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0433"/>
            <a:ext cx="12192000" cy="2953647"/>
          </a:xfrm>
        </p:spPr>
      </p:pic>
      <p:sp>
        <p:nvSpPr>
          <p:cNvPr id="4" name="Right Arrow 3"/>
          <p:cNvSpPr/>
          <p:nvPr/>
        </p:nvSpPr>
        <p:spPr>
          <a:xfrm rot="10800000">
            <a:off x="8169770" y="389076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46219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6" y="716437"/>
            <a:ext cx="4561942" cy="563723"/>
          </a:xfrm>
        </p:spPr>
        <p:txBody>
          <a:bodyPr/>
          <a:lstStyle/>
          <a:p>
            <a:r>
              <a:rPr lang="en-US" sz="3600" dirty="0"/>
              <a:t>Batch Processing</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5526"/>
            <a:ext cx="12192000" cy="2943461"/>
          </a:xfrm>
        </p:spPr>
      </p:pic>
      <p:sp>
        <p:nvSpPr>
          <p:cNvPr id="4" name="Right Arrow 3"/>
          <p:cNvSpPr/>
          <p:nvPr/>
        </p:nvSpPr>
        <p:spPr>
          <a:xfrm rot="10800000">
            <a:off x="8169770" y="389076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7937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2625" y="307975"/>
            <a:ext cx="7214837" cy="6242050"/>
          </a:xfrm>
        </p:spPr>
      </p:pic>
      <p:sp>
        <p:nvSpPr>
          <p:cNvPr id="3" name="Title 2"/>
          <p:cNvSpPr>
            <a:spLocks noGrp="1"/>
          </p:cNvSpPr>
          <p:nvPr>
            <p:ph type="title"/>
          </p:nvPr>
        </p:nvSpPr>
        <p:spPr>
          <a:xfrm>
            <a:off x="397257" y="716437"/>
            <a:ext cx="3401064" cy="2712563"/>
          </a:xfrm>
        </p:spPr>
        <p:txBody>
          <a:bodyPr/>
          <a:lstStyle/>
          <a:p>
            <a:r>
              <a:rPr lang="en-US" sz="3600" dirty="0"/>
              <a:t>Batch Output</a:t>
            </a:r>
            <a:endParaRPr lang="en-GB" sz="3600" dirty="0"/>
          </a:p>
        </p:txBody>
      </p:sp>
      <p:sp>
        <p:nvSpPr>
          <p:cNvPr id="7" name="Right Arrow 6"/>
          <p:cNvSpPr/>
          <p:nvPr/>
        </p:nvSpPr>
        <p:spPr>
          <a:xfrm rot="16200000">
            <a:off x="6976212" y="6391084"/>
            <a:ext cx="2875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4514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 </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51885"/>
            <a:ext cx="12192000" cy="3190743"/>
          </a:xfrm>
        </p:spPr>
      </p:pic>
    </p:spTree>
    <p:extLst>
      <p:ext uri="{BB962C8B-B14F-4D97-AF65-F5344CB8AC3E}">
        <p14:creationId xmlns:p14="http://schemas.microsoft.com/office/powerpoint/2010/main" val="90367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 </a:t>
            </a:r>
            <a:br>
              <a:rPr lang="en-US" sz="3600" dirty="0"/>
            </a:b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59477"/>
            <a:ext cx="12192000" cy="3175559"/>
          </a:xfrm>
        </p:spPr>
      </p:pic>
    </p:spTree>
    <p:extLst>
      <p:ext uri="{BB962C8B-B14F-4D97-AF65-F5344CB8AC3E}">
        <p14:creationId xmlns:p14="http://schemas.microsoft.com/office/powerpoint/2010/main" val="2879094558"/>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 </a:t>
            </a:r>
            <a:br>
              <a:rPr lang="en-US" sz="3600" dirty="0"/>
            </a:b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52608"/>
            <a:ext cx="12192000" cy="3189297"/>
          </a:xfrm>
        </p:spPr>
      </p:pic>
    </p:spTree>
    <p:extLst>
      <p:ext uri="{BB962C8B-B14F-4D97-AF65-F5344CB8AC3E}">
        <p14:creationId xmlns:p14="http://schemas.microsoft.com/office/powerpoint/2010/main" val="129461764"/>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 </a:t>
            </a:r>
            <a:br>
              <a:rPr lang="en-US" sz="3600" dirty="0"/>
            </a:b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50125"/>
            <a:ext cx="12192000" cy="3194263"/>
          </a:xfrm>
        </p:spPr>
      </p:pic>
    </p:spTree>
    <p:extLst>
      <p:ext uri="{BB962C8B-B14F-4D97-AF65-F5344CB8AC3E}">
        <p14:creationId xmlns:p14="http://schemas.microsoft.com/office/powerpoint/2010/main" val="51164604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284528"/>
            <a:ext cx="7221050" cy="6242050"/>
          </a:xfrm>
        </p:spPr>
      </p:pic>
      <p:sp>
        <p:nvSpPr>
          <p:cNvPr id="3" name="Title 2"/>
          <p:cNvSpPr>
            <a:spLocks noGrp="1"/>
          </p:cNvSpPr>
          <p:nvPr>
            <p:ph type="title"/>
          </p:nvPr>
        </p:nvSpPr>
        <p:spPr>
          <a:xfrm>
            <a:off x="622170" y="716437"/>
            <a:ext cx="3212411" cy="2712563"/>
          </a:xfrm>
        </p:spPr>
        <p:txBody>
          <a:bodyPr/>
          <a:lstStyle/>
          <a:p>
            <a:r>
              <a:rPr lang="en-US" sz="3600" dirty="0"/>
              <a:t>Batch Setup </a:t>
            </a:r>
            <a:endParaRPr lang="en-GB" sz="3600" dirty="0"/>
          </a:p>
        </p:txBody>
      </p:sp>
      <p:sp>
        <p:nvSpPr>
          <p:cNvPr id="6" name="Right Arrow 5"/>
          <p:cNvSpPr/>
          <p:nvPr/>
        </p:nvSpPr>
        <p:spPr>
          <a:xfrm rot="16200000">
            <a:off x="6240867" y="6404261"/>
            <a:ext cx="2875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0466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Acknowledgements</a:t>
            </a:r>
            <a:endParaRPr lang="en-GB" sz="3600" dirty="0"/>
          </a:p>
        </p:txBody>
      </p:sp>
      <p:sp>
        <p:nvSpPr>
          <p:cNvPr id="3" name="Content Placeholder 2"/>
          <p:cNvSpPr>
            <a:spLocks noGrp="1"/>
          </p:cNvSpPr>
          <p:nvPr>
            <p:ph idx="1"/>
          </p:nvPr>
        </p:nvSpPr>
        <p:spPr/>
        <p:txBody>
          <a:bodyPr/>
          <a:lstStyle/>
          <a:p>
            <a:r>
              <a:rPr lang="en-US" dirty="0"/>
              <a:t>ANC Timber </a:t>
            </a:r>
          </a:p>
          <a:p>
            <a:r>
              <a:rPr lang="en-US" dirty="0"/>
              <a:t>Canadian Forest Products </a:t>
            </a:r>
          </a:p>
          <a:p>
            <a:r>
              <a:rPr lang="en-US" dirty="0"/>
              <a:t>Millar Western Forest Products </a:t>
            </a:r>
          </a:p>
          <a:p>
            <a:r>
              <a:rPr lang="en-US" dirty="0"/>
              <a:t>Spray Lake Sawmills </a:t>
            </a:r>
          </a:p>
          <a:p>
            <a:r>
              <a:rPr lang="en-US" dirty="0"/>
              <a:t>West Fraser (Blue Ridge Lumber, Edson and Hinton Woodlands, Sundre Forest Products)</a:t>
            </a:r>
          </a:p>
          <a:p>
            <a:r>
              <a:rPr lang="en-US" dirty="0"/>
              <a:t>Weyerhaeuser (Grande Prairie and Pembina Timberlands) </a:t>
            </a:r>
          </a:p>
          <a:p>
            <a:r>
              <a:rPr lang="en-US" dirty="0"/>
              <a:t>FRIAA (Forest Resource Improvement Association of Alberta) </a:t>
            </a:r>
          </a:p>
          <a:p>
            <a:r>
              <a:rPr lang="en-US" dirty="0"/>
              <a:t>Alberta Agriculture, Forestry, and Rural Economic Development </a:t>
            </a:r>
          </a:p>
          <a:p>
            <a:endParaRPr lang="en-GB" dirty="0"/>
          </a:p>
        </p:txBody>
      </p:sp>
    </p:spTree>
    <p:extLst>
      <p:ext uri="{BB962C8B-B14F-4D97-AF65-F5344CB8AC3E}">
        <p14:creationId xmlns:p14="http://schemas.microsoft.com/office/powerpoint/2010/main" val="1047451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9099"/>
            <a:ext cx="12192000" cy="2947426"/>
          </a:xfrm>
        </p:spPr>
      </p:pic>
    </p:spTree>
    <p:extLst>
      <p:ext uri="{BB962C8B-B14F-4D97-AF65-F5344CB8AC3E}">
        <p14:creationId xmlns:p14="http://schemas.microsoft.com/office/powerpoint/2010/main" val="3627888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9099"/>
            <a:ext cx="12192000" cy="2947426"/>
          </a:xfrm>
        </p:spPr>
      </p:pic>
      <p:sp>
        <p:nvSpPr>
          <p:cNvPr id="5" name="Right Arrow 4"/>
          <p:cNvSpPr/>
          <p:nvPr/>
        </p:nvSpPr>
        <p:spPr>
          <a:xfrm rot="16200000">
            <a:off x="10706459" y="253986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81586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66331"/>
            <a:ext cx="12192000" cy="2961851"/>
          </a:xfrm>
        </p:spPr>
      </p:pic>
      <p:sp>
        <p:nvSpPr>
          <p:cNvPr id="9" name="Right Arrow 8"/>
          <p:cNvSpPr/>
          <p:nvPr/>
        </p:nvSpPr>
        <p:spPr>
          <a:xfrm rot="10800000">
            <a:off x="10464142" y="342900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06270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2708"/>
            <a:ext cx="12192000" cy="2949097"/>
          </a:xfrm>
        </p:spPr>
      </p:pic>
      <p:sp>
        <p:nvSpPr>
          <p:cNvPr id="12" name="Right Arrow 11"/>
          <p:cNvSpPr/>
          <p:nvPr/>
        </p:nvSpPr>
        <p:spPr>
          <a:xfrm rot="16200000">
            <a:off x="4615828" y="488803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ight Arrow 12"/>
          <p:cNvSpPr/>
          <p:nvPr/>
        </p:nvSpPr>
        <p:spPr>
          <a:xfrm rot="16200000">
            <a:off x="7789689" y="488803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7108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66331"/>
            <a:ext cx="12192000" cy="2961851"/>
          </a:xfrm>
        </p:spPr>
      </p:pic>
      <p:sp>
        <p:nvSpPr>
          <p:cNvPr id="9" name="Right Arrow 8"/>
          <p:cNvSpPr/>
          <p:nvPr/>
        </p:nvSpPr>
        <p:spPr>
          <a:xfrm rot="16200000">
            <a:off x="2477428" y="358526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17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1426"/>
            <a:ext cx="12192000" cy="2951661"/>
          </a:xfrm>
        </p:spPr>
      </p:pic>
      <p:sp>
        <p:nvSpPr>
          <p:cNvPr id="6" name="Right Arrow 5"/>
          <p:cNvSpPr/>
          <p:nvPr/>
        </p:nvSpPr>
        <p:spPr>
          <a:xfrm rot="16200000">
            <a:off x="2477428" y="358526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ight Arrow 6"/>
          <p:cNvSpPr/>
          <p:nvPr/>
        </p:nvSpPr>
        <p:spPr>
          <a:xfrm rot="2628348">
            <a:off x="2235111" y="205967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9029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70433"/>
            <a:ext cx="12192000" cy="2953647"/>
          </a:xfrm>
        </p:spPr>
      </p:pic>
      <p:sp>
        <p:nvSpPr>
          <p:cNvPr id="3" name="Title 2"/>
          <p:cNvSpPr>
            <a:spLocks noGrp="1"/>
          </p:cNvSpPr>
          <p:nvPr>
            <p:ph type="title"/>
          </p:nvPr>
        </p:nvSpPr>
        <p:spPr>
          <a:xfrm>
            <a:off x="588397" y="716437"/>
            <a:ext cx="3209924" cy="563723"/>
          </a:xfrm>
        </p:spPr>
        <p:txBody>
          <a:bodyPr/>
          <a:lstStyle/>
          <a:p>
            <a:r>
              <a:rPr lang="en-US" sz="3600" dirty="0"/>
              <a:t>Batch Setup</a:t>
            </a:r>
            <a:endParaRPr lang="en-GB" sz="3600" dirty="0"/>
          </a:p>
        </p:txBody>
      </p:sp>
      <p:sp>
        <p:nvSpPr>
          <p:cNvPr id="5" name="Right Arrow 4"/>
          <p:cNvSpPr/>
          <p:nvPr/>
        </p:nvSpPr>
        <p:spPr>
          <a:xfrm rot="2628348">
            <a:off x="8848999" y="189304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ight Arrow 6"/>
          <p:cNvSpPr/>
          <p:nvPr/>
        </p:nvSpPr>
        <p:spPr>
          <a:xfrm rot="16200000">
            <a:off x="9150326" y="431094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70194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4867</TotalTime>
  <Words>879</Words>
  <Application>Microsoft Office PowerPoint</Application>
  <PresentationFormat>Widescreen</PresentationFormat>
  <Paragraphs>87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vt:lpstr>
      <vt:lpstr>FRIPSY Foothills Reforestation Interactive Planning System</vt:lpstr>
      <vt:lpstr>Batch Setup </vt:lpstr>
      <vt:lpstr>Batch Setup</vt:lpstr>
      <vt:lpstr>Batch Setup</vt:lpstr>
      <vt:lpstr>Batch Setup</vt:lpstr>
      <vt:lpstr>Batch Setup</vt:lpstr>
      <vt:lpstr>Batch Setup</vt:lpstr>
      <vt:lpstr>Batch Setup</vt:lpstr>
      <vt:lpstr>Batch Setup</vt:lpstr>
      <vt:lpstr>Batch Processing</vt:lpstr>
      <vt:lpstr>Batch Processing</vt:lpstr>
      <vt:lpstr>Batch Processing</vt:lpstr>
      <vt:lpstr>Batch Processing</vt:lpstr>
      <vt:lpstr>Batch Processing</vt:lpstr>
      <vt:lpstr>Batch Output</vt:lpstr>
      <vt:lpstr> </vt:lpstr>
      <vt:lpstr>  </vt:lpstr>
      <vt:lpstr>  </vt:lpstr>
      <vt:lpstr>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 Dempster</dc:creator>
  <cp:lastModifiedBy>Dick Dempster</cp:lastModifiedBy>
  <cp:revision>605</cp:revision>
  <dcterms:created xsi:type="dcterms:W3CDTF">2022-07-15T09:17:31Z</dcterms:created>
  <dcterms:modified xsi:type="dcterms:W3CDTF">2023-03-15T16:09:53Z</dcterms:modified>
</cp:coreProperties>
</file>