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61"/>
  </p:notesMasterIdLst>
  <p:sldIdLst>
    <p:sldId id="431" r:id="rId2"/>
    <p:sldId id="434" r:id="rId3"/>
    <p:sldId id="482" r:id="rId4"/>
    <p:sldId id="438" r:id="rId5"/>
    <p:sldId id="493" r:id="rId6"/>
    <p:sldId id="492" r:id="rId7"/>
    <p:sldId id="440" r:id="rId8"/>
    <p:sldId id="443" r:id="rId9"/>
    <p:sldId id="447" r:id="rId10"/>
    <p:sldId id="494" r:id="rId11"/>
    <p:sldId id="497" r:id="rId12"/>
    <p:sldId id="444" r:id="rId13"/>
    <p:sldId id="499" r:id="rId14"/>
    <p:sldId id="498" r:id="rId15"/>
    <p:sldId id="473" r:id="rId16"/>
    <p:sldId id="501" r:id="rId17"/>
    <p:sldId id="474" r:id="rId18"/>
    <p:sldId id="504" r:id="rId19"/>
    <p:sldId id="475" r:id="rId20"/>
    <p:sldId id="509" r:id="rId21"/>
    <p:sldId id="476" r:id="rId22"/>
    <p:sldId id="466" r:id="rId23"/>
    <p:sldId id="467" r:id="rId24"/>
    <p:sldId id="468" r:id="rId25"/>
    <p:sldId id="511" r:id="rId26"/>
    <p:sldId id="470" r:id="rId27"/>
    <p:sldId id="514" r:id="rId28"/>
    <p:sldId id="515" r:id="rId29"/>
    <p:sldId id="516" r:id="rId30"/>
    <p:sldId id="472" r:id="rId31"/>
    <p:sldId id="457" r:id="rId32"/>
    <p:sldId id="477" r:id="rId33"/>
    <p:sldId id="469" r:id="rId34"/>
    <p:sldId id="464" r:id="rId35"/>
    <p:sldId id="518" r:id="rId36"/>
    <p:sldId id="517" r:id="rId37"/>
    <p:sldId id="480" r:id="rId38"/>
    <p:sldId id="520" r:id="rId39"/>
    <p:sldId id="521" r:id="rId40"/>
    <p:sldId id="522" r:id="rId41"/>
    <p:sldId id="484" r:id="rId42"/>
    <p:sldId id="479" r:id="rId43"/>
    <p:sldId id="486" r:id="rId44"/>
    <p:sldId id="527" r:id="rId45"/>
    <p:sldId id="533" r:id="rId46"/>
    <p:sldId id="525" r:id="rId47"/>
    <p:sldId id="487" r:id="rId48"/>
    <p:sldId id="535" r:id="rId49"/>
    <p:sldId id="534" r:id="rId50"/>
    <p:sldId id="530" r:id="rId51"/>
    <p:sldId id="489" r:id="rId52"/>
    <p:sldId id="490" r:id="rId53"/>
    <p:sldId id="528" r:id="rId54"/>
    <p:sldId id="483" r:id="rId55"/>
    <p:sldId id="529" r:id="rId56"/>
    <p:sldId id="471" r:id="rId57"/>
    <p:sldId id="442" r:id="rId58"/>
    <p:sldId id="531" r:id="rId59"/>
    <p:sldId id="53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80742" autoAdjust="0"/>
  </p:normalViewPr>
  <p:slideViewPr>
    <p:cSldViewPr snapToGrid="0" showGuides="1">
      <p:cViewPr varScale="1">
        <p:scale>
          <a:sx n="93" d="100"/>
          <a:sy n="93" d="100"/>
        </p:scale>
        <p:origin x="1440" y="84"/>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342"/>
    </p:cViewPr>
  </p:sorterViewPr>
  <p:notesViewPr>
    <p:cSldViewPr snapToGrid="0" showGuides="1">
      <p:cViewPr varScale="1">
        <p:scale>
          <a:sx n="88" d="100"/>
          <a:sy n="88" d="100"/>
        </p:scale>
        <p:origin x="306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9AA65-E36A-441D-9850-86221A62A175}" type="datetimeFigureOut">
              <a:rPr lang="en-GB" smtClean="0"/>
              <a:t>15/03/2023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68203-B7BE-4F0D-A66B-CE1FC4BE0067}" type="slidenum">
              <a:rPr lang="en-GB" smtClean="0"/>
              <a:t>‹#›</a:t>
            </a:fld>
            <a:endParaRPr lang="en-GB"/>
          </a:p>
        </p:txBody>
      </p:sp>
    </p:spTree>
    <p:extLst>
      <p:ext uri="{BB962C8B-B14F-4D97-AF65-F5344CB8AC3E}">
        <p14:creationId xmlns:p14="http://schemas.microsoft.com/office/powerpoint/2010/main" val="33042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a:t>
            </a:r>
            <a:r>
              <a:rPr lang="en-US" dirty="0"/>
              <a:t>again</a:t>
            </a:r>
            <a:r>
              <a:rPr lang="en-US" baseline="0" dirty="0"/>
              <a:t> to </a:t>
            </a:r>
            <a:r>
              <a:rPr lang="en-US" dirty="0"/>
              <a:t>FRIPSY.</a:t>
            </a:r>
          </a:p>
          <a:p>
            <a:r>
              <a:rPr lang="en-US" baseline="0" dirty="0"/>
              <a:t>In this last part of our tutorial, we will explore and demonstrate predicted effects of reforestation treatments on stand development and, hopefully, in so doing, will give you some ideas on how you might use FRIPSY to do this for yourself. </a:t>
            </a:r>
            <a:endParaRPr lang="en-US" dirty="0"/>
          </a:p>
        </p:txBody>
      </p:sp>
      <p:sp>
        <p:nvSpPr>
          <p:cNvPr id="4" name="Slide Number Placeholder 3"/>
          <p:cNvSpPr>
            <a:spLocks noGrp="1"/>
          </p:cNvSpPr>
          <p:nvPr>
            <p:ph type="sldNum" sz="quarter" idx="10"/>
          </p:nvPr>
        </p:nvSpPr>
        <p:spPr/>
        <p:txBody>
          <a:bodyPr/>
          <a:lstStyle/>
          <a:p>
            <a:fld id="{AEE68203-B7BE-4F0D-A66B-CE1FC4BE0067}" type="slidenum">
              <a:rPr lang="en-GB" smtClean="0"/>
              <a:t>1</a:t>
            </a:fld>
            <a:endParaRPr lang="en-GB"/>
          </a:p>
        </p:txBody>
      </p:sp>
    </p:spTree>
    <p:extLst>
      <p:ext uri="{BB962C8B-B14F-4D97-AF65-F5344CB8AC3E}">
        <p14:creationId xmlns:p14="http://schemas.microsoft.com/office/powerpoint/2010/main" val="1676733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In this example, we show inputs for a stand planted following site preparation by mounding.   The site is typical of the Upper Foothills in most respects, except that the seed supply from ground cones is poor,.</a:t>
            </a:r>
            <a:endParaRPr lang="en-GB" dirty="0"/>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10</a:t>
            </a:fld>
            <a:endParaRPr lang="en-GB"/>
          </a:p>
        </p:txBody>
      </p:sp>
    </p:spTree>
    <p:extLst>
      <p:ext uri="{BB962C8B-B14F-4D97-AF65-F5344CB8AC3E}">
        <p14:creationId xmlns:p14="http://schemas.microsoft.com/office/powerpoint/2010/main" val="2725317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want to demonstrate treatment</a:t>
            </a:r>
            <a:r>
              <a:rPr lang="en-US" baseline="0" dirty="0"/>
              <a:t> effects on planted stock, we will exclude pine ingress from the simulation. We will also use this example to demonstrate the western gall rust adjustment feature, whereby we discount the number of trees included in the yield projection by the proportion expected to have main-stem infection at the handover age.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11</a:t>
            </a:fld>
            <a:endParaRPr lang="en-GB"/>
          </a:p>
        </p:txBody>
      </p:sp>
    </p:spTree>
    <p:extLst>
      <p:ext uri="{BB962C8B-B14F-4D97-AF65-F5344CB8AC3E}">
        <p14:creationId xmlns:p14="http://schemas.microsoft.com/office/powerpoint/2010/main" val="4094932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resulting regeneration forecasts</a:t>
            </a:r>
            <a:r>
              <a:rPr lang="en-US" baseline="0" dirty="0"/>
              <a:t> indicate that, </a:t>
            </a:r>
            <a:r>
              <a:rPr lang="en-US" dirty="0"/>
              <a:t>by the time we do a performance assessment, survival of the 2000 trees per ha that were planted, will be better following mounding, than after no site preparation.</a:t>
            </a:r>
            <a:endParaRPr lang="en-US" baseline="0" dirty="0"/>
          </a:p>
        </p:txBody>
      </p:sp>
      <p:sp>
        <p:nvSpPr>
          <p:cNvPr id="4" name="Slide Number Placeholder 3"/>
          <p:cNvSpPr>
            <a:spLocks noGrp="1"/>
          </p:cNvSpPr>
          <p:nvPr>
            <p:ph type="sldNum" sz="quarter" idx="10"/>
          </p:nvPr>
        </p:nvSpPr>
        <p:spPr/>
        <p:txBody>
          <a:bodyPr/>
          <a:lstStyle/>
          <a:p>
            <a:fld id="{AEE68203-B7BE-4F0D-A66B-CE1FC4BE0067}" type="slidenum">
              <a:rPr lang="en-GB" smtClean="0"/>
              <a:t>12</a:t>
            </a:fld>
            <a:endParaRPr lang="en-GB"/>
          </a:p>
        </p:txBody>
      </p:sp>
    </p:spTree>
    <p:extLst>
      <p:ext uri="{BB962C8B-B14F-4D97-AF65-F5344CB8AC3E}">
        <p14:creationId xmlns:p14="http://schemas.microsoft.com/office/powerpoint/2010/main" val="4036121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by the end of the regeneration phase, the number</a:t>
            </a:r>
            <a:r>
              <a:rPr lang="en-US" baseline="0" dirty="0"/>
              <a:t> </a:t>
            </a:r>
            <a:r>
              <a:rPr lang="en-US" dirty="0"/>
              <a:t>of healthy living trees reaching </a:t>
            </a:r>
            <a:r>
              <a:rPr lang="en-US" baseline="0" dirty="0"/>
              <a:t>breast-height is more with, than without, mounding.</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13</a:t>
            </a:fld>
            <a:endParaRPr lang="en-GB"/>
          </a:p>
        </p:txBody>
      </p:sp>
    </p:spTree>
    <p:extLst>
      <p:ext uri="{BB962C8B-B14F-4D97-AF65-F5344CB8AC3E}">
        <p14:creationId xmlns:p14="http://schemas.microsoft.com/office/powerpoint/2010/main" val="2295973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translates into an increase in projected MAI by mounding.</a:t>
            </a:r>
            <a:endParaRPr lang="en-US" baseline="0" dirty="0"/>
          </a:p>
          <a:p>
            <a:r>
              <a:rPr lang="en-US" baseline="0" dirty="0"/>
              <a:t>(Top height is less with mounding because age is 1 year younger).</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14</a:t>
            </a:fld>
            <a:endParaRPr lang="en-GB"/>
          </a:p>
        </p:txBody>
      </p:sp>
    </p:spTree>
    <p:extLst>
      <p:ext uri="{BB962C8B-B14F-4D97-AF65-F5344CB8AC3E}">
        <p14:creationId xmlns:p14="http://schemas.microsoft.com/office/powerpoint/2010/main" val="240166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Planting is widely undertaken</a:t>
            </a:r>
            <a:r>
              <a:rPr lang="en-US" baseline="0" dirty="0"/>
              <a:t> in Alberta’s foothill forests </a:t>
            </a:r>
            <a:r>
              <a:rPr lang="en-US" dirty="0"/>
              <a:t>to assure prompt regeneration of </a:t>
            </a:r>
            <a:r>
              <a:rPr lang="en-US" dirty="0" err="1"/>
              <a:t>lodgepole</a:t>
            </a:r>
            <a:r>
              <a:rPr lang="en-US" dirty="0"/>
              <a:t> pine.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a:t>
            </a:r>
            <a:r>
              <a:rPr lang="en-US" baseline="0" dirty="0"/>
              <a:t>particularly important </a:t>
            </a:r>
            <a:r>
              <a:rPr lang="en-US" dirty="0"/>
              <a:t>where sparse natural regeneration is expected, such as under</a:t>
            </a:r>
            <a:r>
              <a:rPr lang="en-US" baseline="0" dirty="0"/>
              <a:t> the site conditions described in this example.</a:t>
            </a:r>
            <a:endParaRPr lang="en-GB" dirty="0"/>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15</a:t>
            </a:fld>
            <a:endParaRPr lang="en-GB"/>
          </a:p>
        </p:txBody>
      </p:sp>
    </p:spTree>
    <p:extLst>
      <p:ext uri="{BB962C8B-B14F-4D97-AF65-F5344CB8AC3E}">
        <p14:creationId xmlns:p14="http://schemas.microsoft.com/office/powerpoint/2010/main" val="381025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we will look at the effectiveness of planting</a:t>
            </a:r>
            <a:r>
              <a:rPr lang="en-US" baseline="0" dirty="0"/>
              <a:t> a fairly low number of trees per ha (i.e. just over 1100 trees on a square 3m spacing after site preparation by mounding.</a:t>
            </a:r>
            <a:endParaRPr lang="en-GB" dirty="0"/>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16</a:t>
            </a:fld>
            <a:endParaRPr lang="en-GB"/>
          </a:p>
        </p:txBody>
      </p:sp>
    </p:spTree>
    <p:extLst>
      <p:ext uri="{BB962C8B-B14F-4D97-AF65-F5344CB8AC3E}">
        <p14:creationId xmlns:p14="http://schemas.microsoft.com/office/powerpoint/2010/main" val="976006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a:t>
            </a:r>
            <a:r>
              <a:rPr lang="en-US" baseline="0" dirty="0"/>
              <a:t> years after cut, w</a:t>
            </a:r>
            <a:r>
              <a:rPr lang="en-US" dirty="0"/>
              <a:t>ith no planting, this stand </a:t>
            </a:r>
            <a:r>
              <a:rPr lang="en-US" baseline="0" dirty="0"/>
              <a:t>is slowly regenerating to black spruce, with not much </a:t>
            </a:r>
            <a:r>
              <a:rPr lang="en-US" baseline="0" dirty="0" err="1"/>
              <a:t>lodgepole</a:t>
            </a:r>
            <a:r>
              <a:rPr lang="en-US" baseline="0" dirty="0"/>
              <a:t> pine present. Pine stocking and density are much improved by planting a year after cut.</a:t>
            </a: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17</a:t>
            </a:fld>
            <a:endParaRPr lang="en-GB"/>
          </a:p>
        </p:txBody>
      </p:sp>
    </p:spTree>
    <p:extLst>
      <p:ext uri="{BB962C8B-B14F-4D97-AF65-F5344CB8AC3E}">
        <p14:creationId xmlns:p14="http://schemas.microsoft.com/office/powerpoint/2010/main" val="251844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a:t>
            </a:r>
            <a:r>
              <a:rPr lang="en-US" baseline="0" dirty="0"/>
              <a:t> planting, the stand is not expected to culminate in MAI until age 125 years.</a:t>
            </a:r>
          </a:p>
          <a:p>
            <a:r>
              <a:rPr lang="en-US" baseline="0" dirty="0"/>
              <a:t>With planting, the MAI is expected to culminate at 80 years, with a much increased MAI and volume yield, predominantly of </a:t>
            </a:r>
            <a:r>
              <a:rPr lang="en-US" baseline="0" dirty="0" err="1"/>
              <a:t>lodgepole</a:t>
            </a:r>
            <a:r>
              <a:rPr lang="en-US" baseline="0" dirty="0"/>
              <a:t> pine.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18</a:t>
            </a:fld>
            <a:endParaRPr lang="en-GB"/>
          </a:p>
        </p:txBody>
      </p:sp>
    </p:spTree>
    <p:extLst>
      <p:ext uri="{BB962C8B-B14F-4D97-AF65-F5344CB8AC3E}">
        <p14:creationId xmlns:p14="http://schemas.microsoft.com/office/powerpoint/2010/main" val="1902510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t>
            </a:r>
            <a:r>
              <a:rPr lang="en-US" dirty="0"/>
              <a:t>trends in volume yields and MAI are further illustrated by these graphs extracted from the GYPSY report.</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19</a:t>
            </a:fld>
            <a:endParaRPr lang="en-GB"/>
          </a:p>
        </p:txBody>
      </p:sp>
    </p:spTree>
    <p:extLst>
      <p:ext uri="{BB962C8B-B14F-4D97-AF65-F5344CB8AC3E}">
        <p14:creationId xmlns:p14="http://schemas.microsoft.com/office/powerpoint/2010/main" val="425137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Let’s start with mechanical site preparation</a:t>
            </a:r>
            <a:r>
              <a:rPr lang="en-GB" sz="1200" b="0" i="0" u="none" strike="noStrike" kern="1200" baseline="0" dirty="0">
                <a:solidFill>
                  <a:schemeClr val="tx1"/>
                </a:solidFill>
                <a:effectLst/>
                <a:latin typeface="+mn-lt"/>
                <a:ea typeface="+mn-ea"/>
                <a:cs typeface="+mn-cs"/>
              </a:rPr>
              <a:t> – the effects of drag scarification and mounding.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Here you see the input screen set up to explore the effects of drag scarification.</a:t>
            </a:r>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stand , site and establishment factors selected here are based on average or modal conditions observed in the </a:t>
            </a:r>
            <a:r>
              <a:rPr lang="en-GB" sz="1200" b="0" i="0" u="none" strike="noStrike" kern="1200" dirty="0" err="1">
                <a:solidFill>
                  <a:schemeClr val="tx1"/>
                </a:solidFill>
                <a:effectLst/>
                <a:latin typeface="+mn-lt"/>
                <a:ea typeface="+mn-ea"/>
                <a:cs typeface="+mn-cs"/>
              </a:rPr>
              <a:t>FGrOW</a:t>
            </a:r>
            <a:r>
              <a:rPr lang="en-GB" sz="1200" b="0" i="0" u="none" strike="noStrike" kern="1200" baseline="0" dirty="0">
                <a:solidFill>
                  <a:schemeClr val="tx1"/>
                </a:solidFill>
                <a:effectLst/>
                <a:latin typeface="+mn-lt"/>
                <a:ea typeface="+mn-ea"/>
                <a:cs typeface="+mn-cs"/>
              </a:rPr>
              <a:t> Regenerated </a:t>
            </a:r>
            <a:r>
              <a:rPr lang="en-GB" sz="1200" b="0" i="0" u="none" strike="noStrike" kern="1200" baseline="0" dirty="0" err="1">
                <a:solidFill>
                  <a:schemeClr val="tx1"/>
                </a:solidFill>
                <a:effectLst/>
                <a:latin typeface="+mn-lt"/>
                <a:ea typeface="+mn-ea"/>
                <a:cs typeface="+mn-cs"/>
              </a:rPr>
              <a:t>Lodgepole</a:t>
            </a:r>
            <a:r>
              <a:rPr lang="en-GB" sz="1200" b="0" i="0" u="none" strike="noStrike" kern="1200" baseline="0" dirty="0">
                <a:solidFill>
                  <a:schemeClr val="tx1"/>
                </a:solidFill>
                <a:effectLst/>
                <a:latin typeface="+mn-lt"/>
                <a:ea typeface="+mn-ea"/>
                <a:cs typeface="+mn-cs"/>
              </a:rPr>
              <a:t> Pine  trial. They are typical of what you might expect in the Upper Foothills of west-central Alberta, close to the transition into the Lower Foothills.</a:t>
            </a:r>
            <a:endParaRPr lang="en-GB" dirty="0"/>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a:t>
            </a:fld>
            <a:endParaRPr lang="en-GB"/>
          </a:p>
        </p:txBody>
      </p:sp>
    </p:spTree>
    <p:extLst>
      <p:ext uri="{BB962C8B-B14F-4D97-AF65-F5344CB8AC3E}">
        <p14:creationId xmlns:p14="http://schemas.microsoft.com/office/powerpoint/2010/main" val="989108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effects of planting on a more typical Upper Foothills stand,</a:t>
            </a:r>
            <a:r>
              <a:rPr lang="en-US" baseline="0" dirty="0"/>
              <a:t> which has better quality soil, and has been drag scarified.</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20</a:t>
            </a:fld>
            <a:endParaRPr lang="en-GB"/>
          </a:p>
        </p:txBody>
      </p:sp>
    </p:spTree>
    <p:extLst>
      <p:ext uri="{BB962C8B-B14F-4D97-AF65-F5344CB8AC3E}">
        <p14:creationId xmlns:p14="http://schemas.microsoft.com/office/powerpoint/2010/main" val="200967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might be expected,</a:t>
            </a:r>
            <a:r>
              <a:rPr lang="en-US" baseline="0" dirty="0"/>
              <a:t> given</a:t>
            </a:r>
            <a:r>
              <a:rPr lang="en-US" dirty="0"/>
              <a:t> the high stocking and density of pine natural regeneration that typically occurs under these conditions, we see little difference in the mean annual increment</a:t>
            </a:r>
            <a:r>
              <a:rPr lang="en-US" baseline="0" dirty="0"/>
              <a:t> </a:t>
            </a:r>
            <a:r>
              <a:rPr lang="en-US" dirty="0"/>
              <a:t> of the planted versus non-planted condition.</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21</a:t>
            </a:fld>
            <a:endParaRPr lang="en-GB"/>
          </a:p>
        </p:txBody>
      </p:sp>
    </p:spTree>
    <p:extLst>
      <p:ext uri="{BB962C8B-B14F-4D97-AF65-F5344CB8AC3E}">
        <p14:creationId xmlns:p14="http://schemas.microsoft.com/office/powerpoint/2010/main" val="3556130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little difference </a:t>
            </a:r>
            <a:r>
              <a:rPr lang="en-US" dirty="0"/>
              <a:t>between</a:t>
            </a:r>
            <a:r>
              <a:rPr lang="en-US" baseline="0" dirty="0"/>
              <a:t> treatments is apparent when we look at the GYPSY curves for volume and MAI.</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22</a:t>
            </a:fld>
            <a:endParaRPr lang="en-GB"/>
          </a:p>
        </p:txBody>
      </p:sp>
    </p:spTree>
    <p:extLst>
      <p:ext uri="{BB962C8B-B14F-4D97-AF65-F5344CB8AC3E}">
        <p14:creationId xmlns:p14="http://schemas.microsoft.com/office/powerpoint/2010/main" val="722529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Differences do become evident if we increase the planting density.</a:t>
            </a:r>
            <a:r>
              <a:rPr lang="en-GB" sz="1200" b="0" i="0" u="none" strike="noStrike" kern="1200" baseline="0" dirty="0">
                <a:solidFill>
                  <a:schemeClr val="tx1"/>
                </a:solidFill>
                <a:effectLst/>
                <a:latin typeface="+mn-lt"/>
                <a:ea typeface="+mn-ea"/>
                <a:cs typeface="+mn-cs"/>
              </a:rPr>
              <a:t> We see here an increase in mean annual increment at a slightly reduced culmination age. But it has been achieved at the cost of a substantial increase in planting density.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23</a:t>
            </a:fld>
            <a:endParaRPr lang="en-GB"/>
          </a:p>
        </p:txBody>
      </p:sp>
    </p:spTree>
    <p:extLst>
      <p:ext uri="{BB962C8B-B14F-4D97-AF65-F5344CB8AC3E}">
        <p14:creationId xmlns:p14="http://schemas.microsoft.com/office/powerpoint/2010/main" val="3303898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“Weeding” in FRIPSY</a:t>
            </a:r>
            <a:r>
              <a:rPr lang="en-US" baseline="0" dirty="0"/>
              <a:t> </a:t>
            </a:r>
            <a:r>
              <a:rPr lang="en-US" dirty="0"/>
              <a:t>refers to chemical vegetation management  to control hardwood</a:t>
            </a:r>
            <a:r>
              <a:rPr lang="en-US" baseline="0" dirty="0"/>
              <a:t> or herbaceous competition, by the application of glyphosate using standard best practices and application rates, within the 9 years following cut.</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Hardwood competition,</a:t>
            </a:r>
            <a:r>
              <a:rPr lang="en-US" baseline="0" dirty="0"/>
              <a:t> particularly from aspen, may be severe in the </a:t>
            </a:r>
            <a:r>
              <a:rPr lang="en-US" dirty="0"/>
              <a:t>Lower Foothills,</a:t>
            </a:r>
            <a:r>
              <a:rPr lang="en-US" baseline="0" dirty="0"/>
              <a:t> under the sort of site conditions identified in this example.</a:t>
            </a:r>
            <a:endParaRPr lang="en-US" dirty="0"/>
          </a:p>
        </p:txBody>
      </p:sp>
      <p:sp>
        <p:nvSpPr>
          <p:cNvPr id="4" name="Slide Number Placeholder 3"/>
          <p:cNvSpPr>
            <a:spLocks noGrp="1"/>
          </p:cNvSpPr>
          <p:nvPr>
            <p:ph type="sldNum" sz="quarter" idx="10"/>
          </p:nvPr>
        </p:nvSpPr>
        <p:spPr/>
        <p:txBody>
          <a:bodyPr/>
          <a:lstStyle/>
          <a:p>
            <a:fld id="{AEE68203-B7BE-4F0D-A66B-CE1FC4BE0067}" type="slidenum">
              <a:rPr lang="en-GB" smtClean="0"/>
              <a:t>24</a:t>
            </a:fld>
            <a:endParaRPr lang="en-GB"/>
          </a:p>
        </p:txBody>
      </p:sp>
    </p:spTree>
    <p:extLst>
      <p:ext uri="{BB962C8B-B14F-4D97-AF65-F5344CB8AC3E}">
        <p14:creationId xmlns:p14="http://schemas.microsoft.com/office/powerpoint/2010/main" val="3124100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effect of weeding on this site, after planting 2500 trees per ha.</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25</a:t>
            </a:fld>
            <a:endParaRPr lang="en-GB"/>
          </a:p>
        </p:txBody>
      </p:sp>
    </p:spTree>
    <p:extLst>
      <p:ext uri="{BB962C8B-B14F-4D97-AF65-F5344CB8AC3E}">
        <p14:creationId xmlns:p14="http://schemas.microsoft.com/office/powerpoint/2010/main" val="1763851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Without</a:t>
            </a:r>
            <a:r>
              <a:rPr lang="en-GB" sz="1200" b="0" i="0" u="none" strike="noStrike" kern="1200" baseline="0" dirty="0">
                <a:solidFill>
                  <a:schemeClr val="tx1"/>
                </a:solidFill>
                <a:effectLst/>
                <a:latin typeface="+mn-lt"/>
                <a:ea typeface="+mn-ea"/>
                <a:cs typeface="+mn-cs"/>
              </a:rPr>
              <a:t> weeding, we see the majority of pine has died by the end of the regeneration phase.</a:t>
            </a:r>
          </a:p>
          <a:p>
            <a:r>
              <a:rPr lang="en-US" sz="1200" b="0" i="0" u="none" strike="noStrike" kern="1200" baseline="0" dirty="0">
                <a:solidFill>
                  <a:schemeClr val="tx1"/>
                </a:solidFill>
                <a:effectLst/>
                <a:latin typeface="+mn-lt"/>
                <a:ea typeface="+mn-ea"/>
                <a:cs typeface="+mn-cs"/>
              </a:rPr>
              <a:t>Conversely, with weeding, much of the pine has survived and reached breast-height.</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26</a:t>
            </a:fld>
            <a:endParaRPr lang="en-GB"/>
          </a:p>
        </p:txBody>
      </p:sp>
    </p:spTree>
    <p:extLst>
      <p:ext uri="{BB962C8B-B14F-4D97-AF65-F5344CB8AC3E}">
        <p14:creationId xmlns:p14="http://schemas.microsoft.com/office/powerpoint/2010/main" val="1889755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weeding aspen densities are very high during the regeneration phase, though some self-thinning has occurred between performance assessment at 14 years, and handover at 18 years.</a:t>
            </a:r>
            <a:endParaRPr lang="en-GB" dirty="0"/>
          </a:p>
          <a:p>
            <a:r>
              <a:rPr lang="en-US" dirty="0"/>
              <a:t>Weeding</a:t>
            </a:r>
            <a:r>
              <a:rPr lang="en-US" baseline="0" dirty="0"/>
              <a:t> almost entirely eradicates the aspen component.</a:t>
            </a:r>
            <a:endParaRPr lang="en-US" dirty="0"/>
          </a:p>
        </p:txBody>
      </p:sp>
      <p:sp>
        <p:nvSpPr>
          <p:cNvPr id="4" name="Slide Number Placeholder 3"/>
          <p:cNvSpPr>
            <a:spLocks noGrp="1"/>
          </p:cNvSpPr>
          <p:nvPr>
            <p:ph type="sldNum" sz="quarter" idx="10"/>
          </p:nvPr>
        </p:nvSpPr>
        <p:spPr/>
        <p:txBody>
          <a:bodyPr/>
          <a:lstStyle/>
          <a:p>
            <a:fld id="{AEE68203-B7BE-4F0D-A66B-CE1FC4BE0067}" type="slidenum">
              <a:rPr lang="en-GB" smtClean="0"/>
              <a:t>27</a:t>
            </a:fld>
            <a:endParaRPr lang="en-GB"/>
          </a:p>
        </p:txBody>
      </p:sp>
    </p:spTree>
    <p:extLst>
      <p:ext uri="{BB962C8B-B14F-4D97-AF65-F5344CB8AC3E}">
        <p14:creationId xmlns:p14="http://schemas.microsoft.com/office/powerpoint/2010/main" val="4070643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Consequently, without weeding, even after waiting over 100 years for pine MAI to culminate,</a:t>
            </a:r>
            <a:r>
              <a:rPr lang="en-US" baseline="0" dirty="0"/>
              <a:t> the stand is predominantly composed of aspen; while with weeding there is little aspen in the stand when the pine culminates at just over 70 years.</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28</a:t>
            </a:fld>
            <a:endParaRPr lang="en-GB"/>
          </a:p>
        </p:txBody>
      </p:sp>
    </p:spTree>
    <p:extLst>
      <p:ext uri="{BB962C8B-B14F-4D97-AF65-F5344CB8AC3E}">
        <p14:creationId xmlns:p14="http://schemas.microsoft.com/office/powerpoint/2010/main" val="404490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treatment has made all the difference from conifers being a very minor component of the stand, to a highly productive one.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29</a:t>
            </a:fld>
            <a:endParaRPr lang="en-GB"/>
          </a:p>
        </p:txBody>
      </p:sp>
    </p:spTree>
    <p:extLst>
      <p:ext uri="{BB962C8B-B14F-4D97-AF65-F5344CB8AC3E}">
        <p14:creationId xmlns:p14="http://schemas.microsoft.com/office/powerpoint/2010/main" val="372821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events, we have selected</a:t>
            </a:r>
            <a:r>
              <a:rPr lang="en-US" baseline="0" dirty="0"/>
              <a:t> “drag” in the site preparation box, and indicated that it takes place in the same timber year that the stand is harvested. We have selected no other treatments.</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a:t>
            </a:fld>
            <a:endParaRPr lang="en-GB"/>
          </a:p>
        </p:txBody>
      </p:sp>
    </p:spTree>
    <p:extLst>
      <p:ext uri="{BB962C8B-B14F-4D97-AF65-F5344CB8AC3E}">
        <p14:creationId xmlns:p14="http://schemas.microsoft.com/office/powerpoint/2010/main" val="3023633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weeding has resulted in the stand being regenerated to an almost pure hardwood condition, while weeding is projected to result in almost</a:t>
            </a:r>
            <a:r>
              <a:rPr lang="en-US" baseline="0" dirty="0"/>
              <a:t> pure pine.</a:t>
            </a:r>
          </a:p>
          <a:p>
            <a:r>
              <a:rPr lang="en-US" baseline="0" dirty="0"/>
              <a:t>Current forest policy in Alberta requires stands that were predominantly coniferous when harvested to be reforested to a coniferous condition. However, note here that, in the absence of herbicide application, while the stand is unlikely to regenerate to conifer, the total long-term volume yield, combining both softwoods and hardwoods,  is similar with or without treatment. Furthermore, MAI culminates earlier and higher with no weeding.</a:t>
            </a: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30</a:t>
            </a:fld>
            <a:endParaRPr lang="en-GB"/>
          </a:p>
        </p:txBody>
      </p:sp>
    </p:spTree>
    <p:extLst>
      <p:ext uri="{BB962C8B-B14F-4D97-AF65-F5344CB8AC3E}">
        <p14:creationId xmlns:p14="http://schemas.microsoft.com/office/powerpoint/2010/main" val="2012615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simulate weeding a typical Upper Foothills stand,</a:t>
            </a:r>
            <a:r>
              <a:rPr lang="en-US" baseline="0" dirty="0"/>
              <a:t> naturally regenerated after drag scarification.</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31</a:t>
            </a:fld>
            <a:endParaRPr lang="en-GB"/>
          </a:p>
        </p:txBody>
      </p:sp>
    </p:spTree>
    <p:extLst>
      <p:ext uri="{BB962C8B-B14F-4D97-AF65-F5344CB8AC3E}">
        <p14:creationId xmlns:p14="http://schemas.microsoft.com/office/powerpoint/2010/main" val="2184965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a:t>
            </a:r>
            <a:r>
              <a:rPr lang="en-US" sz="1200" b="0" i="0" u="none" strike="noStrike" kern="1200" baseline="0" dirty="0">
                <a:solidFill>
                  <a:schemeClr val="tx1"/>
                </a:solidFill>
                <a:effectLst/>
                <a:latin typeface="+mn-lt"/>
                <a:ea typeface="+mn-ea"/>
                <a:cs typeface="+mn-cs"/>
              </a:rPr>
              <a:t> both with and without weeding, </a:t>
            </a:r>
            <a:r>
              <a:rPr lang="en-US" sz="1200" b="0" i="0" u="none" strike="noStrike" kern="1200" baseline="0" dirty="0" err="1">
                <a:solidFill>
                  <a:schemeClr val="tx1"/>
                </a:solidFill>
                <a:effectLst/>
                <a:latin typeface="+mn-lt"/>
                <a:ea typeface="+mn-ea"/>
                <a:cs typeface="+mn-cs"/>
              </a:rPr>
              <a:t>lodgepole</a:t>
            </a:r>
            <a:r>
              <a:rPr lang="en-US" sz="1200" b="0" i="0" u="none" strike="noStrike" kern="1200" baseline="0" dirty="0">
                <a:solidFill>
                  <a:schemeClr val="tx1"/>
                </a:solidFill>
                <a:effectLst/>
                <a:latin typeface="+mn-lt"/>
                <a:ea typeface="+mn-ea"/>
                <a:cs typeface="+mn-cs"/>
              </a:rPr>
              <a:t> pine naturally regenerates at high densities.</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effect of herbicide</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is much less than in the previous example</a:t>
            </a:r>
            <a:r>
              <a:rPr lang="en-GB" dirty="0"/>
              <a:t>, as illustrated by the</a:t>
            </a:r>
            <a:r>
              <a:rPr lang="en-GB" baseline="0" dirty="0"/>
              <a:t> smaller </a:t>
            </a:r>
            <a:r>
              <a:rPr lang="en-GB" dirty="0"/>
              <a:t>difference in projected coniferous MAI</a:t>
            </a:r>
            <a:r>
              <a:rPr lang="en-GB" baseline="0" dirty="0"/>
              <a:t> between the treated and untreated condition.</a:t>
            </a: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32</a:t>
            </a:fld>
            <a:endParaRPr lang="en-GB"/>
          </a:p>
        </p:txBody>
      </p:sp>
    </p:spTree>
    <p:extLst>
      <p:ext uri="{BB962C8B-B14F-4D97-AF65-F5344CB8AC3E}">
        <p14:creationId xmlns:p14="http://schemas.microsoft.com/office/powerpoint/2010/main" val="3796450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weeding does increase MAI, the effect is modest,</a:t>
            </a:r>
            <a:r>
              <a:rPr lang="en-US" baseline="0" dirty="0"/>
              <a:t> with no significant reduction in culmination age.</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33</a:t>
            </a:fld>
            <a:endParaRPr lang="en-GB"/>
          </a:p>
        </p:txBody>
      </p:sp>
    </p:spTree>
    <p:extLst>
      <p:ext uri="{BB962C8B-B14F-4D97-AF65-F5344CB8AC3E}">
        <p14:creationId xmlns:p14="http://schemas.microsoft.com/office/powerpoint/2010/main" val="2278828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we will explore the effects of</a:t>
            </a:r>
            <a:r>
              <a:rPr lang="en-US" baseline="0" dirty="0"/>
              <a:t> pre-commercial thinning, </a:t>
            </a:r>
            <a:r>
              <a:rPr lang="en-US" dirty="0"/>
              <a:t>on</a:t>
            </a:r>
            <a:r>
              <a:rPr lang="en-US" baseline="0" dirty="0"/>
              <a:t> </a:t>
            </a:r>
            <a:r>
              <a:rPr lang="en-US" dirty="0"/>
              <a:t>a typical Upper Foothills stand,</a:t>
            </a:r>
            <a:r>
              <a:rPr lang="en-US" baseline="0" dirty="0"/>
              <a:t> naturally regenerated after drag scarification. This is the same stand that we last looked at when investigating weeding effects.</a:t>
            </a:r>
          </a:p>
        </p:txBody>
      </p:sp>
      <p:sp>
        <p:nvSpPr>
          <p:cNvPr id="4" name="Slide Number Placeholder 3"/>
          <p:cNvSpPr>
            <a:spLocks noGrp="1"/>
          </p:cNvSpPr>
          <p:nvPr>
            <p:ph type="sldNum" sz="quarter" idx="10"/>
          </p:nvPr>
        </p:nvSpPr>
        <p:spPr/>
        <p:txBody>
          <a:bodyPr/>
          <a:lstStyle/>
          <a:p>
            <a:fld id="{AEE68203-B7BE-4F0D-A66B-CE1FC4BE0067}" type="slidenum">
              <a:rPr lang="en-GB" smtClean="0"/>
              <a:t>34</a:t>
            </a:fld>
            <a:endParaRPr lang="en-GB"/>
          </a:p>
        </p:txBody>
      </p:sp>
    </p:spTree>
    <p:extLst>
      <p:ext uri="{BB962C8B-B14F-4D97-AF65-F5344CB8AC3E}">
        <p14:creationId xmlns:p14="http://schemas.microsoft.com/office/powerpoint/2010/main" val="1299455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Although herbicide application </a:t>
            </a:r>
            <a:r>
              <a:rPr lang="en-US" sz="1200" b="0" i="0" u="none" strike="noStrike" kern="1200" baseline="0" dirty="0">
                <a:solidFill>
                  <a:schemeClr val="tx1"/>
                </a:solidFill>
                <a:effectLst/>
                <a:latin typeface="+mn-lt"/>
                <a:ea typeface="+mn-ea"/>
                <a:cs typeface="+mn-cs"/>
              </a:rPr>
              <a:t>may be considered unnecessary on such a site, we will include it here, so that we can focus on the effects of thinning on </a:t>
            </a:r>
            <a:r>
              <a:rPr lang="en-US" sz="1200" b="0" i="0" u="none" strike="noStrike" kern="1200" baseline="0" dirty="0" err="1">
                <a:solidFill>
                  <a:schemeClr val="tx1"/>
                </a:solidFill>
                <a:effectLst/>
                <a:latin typeface="+mn-lt"/>
                <a:ea typeface="+mn-ea"/>
                <a:cs typeface="+mn-cs"/>
              </a:rPr>
              <a:t>lodgepole</a:t>
            </a:r>
            <a:r>
              <a:rPr lang="en-US" sz="1200" b="0" i="0" u="none" strike="noStrike" kern="1200" baseline="0" dirty="0">
                <a:solidFill>
                  <a:schemeClr val="tx1"/>
                </a:solidFill>
                <a:effectLst/>
                <a:latin typeface="+mn-lt"/>
                <a:ea typeface="+mn-ea"/>
                <a:cs typeface="+mn-cs"/>
              </a:rPr>
              <a:t> pine rather than on aspen, which we will come to later.</a:t>
            </a:r>
            <a:endParaRPr lang="en-US"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35</a:t>
            </a:fld>
            <a:endParaRPr lang="en-GB"/>
          </a:p>
        </p:txBody>
      </p:sp>
    </p:spTree>
    <p:extLst>
      <p:ext uri="{BB962C8B-B14F-4D97-AF65-F5344CB8AC3E}">
        <p14:creationId xmlns:p14="http://schemas.microsoft.com/office/powerpoint/2010/main" val="3609100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“Thin”</a:t>
            </a:r>
            <a:r>
              <a:rPr lang="en-US" baseline="0" dirty="0"/>
              <a:t> in FRIPSY </a:t>
            </a:r>
            <a:r>
              <a:rPr lang="en-US" dirty="0"/>
              <a:t> refers</a:t>
            </a:r>
            <a:r>
              <a:rPr lang="en-US" baseline="0" dirty="0"/>
              <a:t> to low pre-commercial thinning undertaken before the end of the regeneration phase. </a:t>
            </a:r>
            <a:endParaRPr lang="en-GB" dirty="0"/>
          </a:p>
          <a:p>
            <a:r>
              <a:rPr lang="en-US" dirty="0"/>
              <a:t>We will first investigate</a:t>
            </a:r>
            <a:r>
              <a:rPr lang="en-US" baseline="0" dirty="0"/>
              <a:t> the effect of thinning to leave 4,444 trees per ha at handover, which equates to an average square spacing of 1.5 m. This is the highest post-thinning density that we targeted in the RLP trial.</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36</a:t>
            </a:fld>
            <a:endParaRPr lang="en-GB"/>
          </a:p>
        </p:txBody>
      </p:sp>
    </p:spTree>
    <p:extLst>
      <p:ext uri="{BB962C8B-B14F-4D97-AF65-F5344CB8AC3E}">
        <p14:creationId xmlns:p14="http://schemas.microsoft.com/office/powerpoint/2010/main" val="1433091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here that 13 years after cut we have thinned the stand from over 20,000</a:t>
            </a:r>
            <a:r>
              <a:rPr lang="en-US" baseline="0" dirty="0"/>
              <a:t> trees per ha 30cm+ in height, to 6,878, which is expected to result in 4,444 trees per ha 1.3m+ at 18 years.</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37</a:t>
            </a:fld>
            <a:endParaRPr lang="en-GB"/>
          </a:p>
        </p:txBody>
      </p:sp>
    </p:spTree>
    <p:extLst>
      <p:ext uri="{BB962C8B-B14F-4D97-AF65-F5344CB8AC3E}">
        <p14:creationId xmlns:p14="http://schemas.microsoft.com/office/powerpoint/2010/main" val="3259182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thinning, the</a:t>
            </a:r>
            <a:r>
              <a:rPr lang="en-US" baseline="0" dirty="0"/>
              <a:t> pine density at handover would be over 12,000 trees per ha.</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38</a:t>
            </a:fld>
            <a:endParaRPr lang="en-GB"/>
          </a:p>
        </p:txBody>
      </p:sp>
    </p:spTree>
    <p:extLst>
      <p:ext uri="{BB962C8B-B14F-4D97-AF65-F5344CB8AC3E}">
        <p14:creationId xmlns:p14="http://schemas.microsoft.com/office/powerpoint/2010/main" val="582952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Thinning increases DBH at handover;</a:t>
            </a:r>
            <a:r>
              <a:rPr lang="en-GB" sz="1200" b="0" i="0" u="none" strike="noStrike" kern="1200" baseline="0" dirty="0">
                <a:solidFill>
                  <a:schemeClr val="tx1"/>
                </a:solidFill>
                <a:effectLst/>
                <a:latin typeface="+mn-lt"/>
                <a:ea typeface="+mn-ea"/>
                <a:cs typeface="+mn-cs"/>
              </a:rPr>
              <a:t> but notice that at this stage of stand development the basal area of pine is still higher in the </a:t>
            </a:r>
            <a:r>
              <a:rPr lang="en-GB" sz="1200" b="0" i="0" u="none" strike="noStrike" kern="1200" baseline="0" dirty="0" err="1">
                <a:solidFill>
                  <a:schemeClr val="tx1"/>
                </a:solidFill>
                <a:effectLst/>
                <a:latin typeface="+mn-lt"/>
                <a:ea typeface="+mn-ea"/>
                <a:cs typeface="+mn-cs"/>
              </a:rPr>
              <a:t>unthinned</a:t>
            </a:r>
            <a:r>
              <a:rPr lang="en-GB" sz="1200" b="0" i="0" u="none" strike="noStrike" kern="1200" baseline="0" dirty="0">
                <a:solidFill>
                  <a:schemeClr val="tx1"/>
                </a:solidFill>
                <a:effectLst/>
                <a:latin typeface="+mn-lt"/>
                <a:ea typeface="+mn-ea"/>
                <a:cs typeface="+mn-cs"/>
              </a:rPr>
              <a:t> stand.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39</a:t>
            </a:fld>
            <a:endParaRPr lang="en-GB"/>
          </a:p>
        </p:txBody>
      </p:sp>
    </p:spTree>
    <p:extLst>
      <p:ext uri="{BB962C8B-B14F-4D97-AF65-F5344CB8AC3E}">
        <p14:creationId xmlns:p14="http://schemas.microsoft.com/office/powerpoint/2010/main" val="233829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When we compare the resulting regeneration forecast with that assuming</a:t>
            </a:r>
            <a:r>
              <a:rPr lang="en-GB" sz="1200" b="0" i="0" u="none" strike="noStrike" kern="1200" baseline="0" dirty="0">
                <a:solidFill>
                  <a:schemeClr val="tx1"/>
                </a:solidFill>
                <a:effectLst/>
                <a:latin typeface="+mn-lt"/>
                <a:ea typeface="+mn-ea"/>
                <a:cs typeface="+mn-cs"/>
              </a:rPr>
              <a:t> no site preparation, </a:t>
            </a:r>
            <a:r>
              <a:rPr lang="en-GB" sz="1200" b="0" i="0" u="none" strike="noStrike" kern="1200" dirty="0">
                <a:solidFill>
                  <a:schemeClr val="tx1"/>
                </a:solidFill>
                <a:effectLst/>
                <a:latin typeface="+mn-lt"/>
                <a:ea typeface="+mn-ea"/>
                <a:cs typeface="+mn-cs"/>
              </a:rPr>
              <a:t>we see that the number of trees per ha of </a:t>
            </a:r>
            <a:r>
              <a:rPr lang="en-GB" sz="1200" b="0" i="0" u="none" strike="noStrike" kern="1200" baseline="0" dirty="0" err="1">
                <a:solidFill>
                  <a:schemeClr val="tx1"/>
                </a:solidFill>
                <a:effectLst/>
                <a:latin typeface="+mn-lt"/>
                <a:ea typeface="+mn-ea"/>
                <a:cs typeface="+mn-cs"/>
              </a:rPr>
              <a:t>lodgepole</a:t>
            </a:r>
            <a:r>
              <a:rPr lang="en-GB" sz="1200" b="0" i="0" u="none" strike="noStrike" kern="1200" baseline="0" dirty="0">
                <a:solidFill>
                  <a:schemeClr val="tx1"/>
                </a:solidFill>
                <a:effectLst/>
                <a:latin typeface="+mn-lt"/>
                <a:ea typeface="+mn-ea"/>
                <a:cs typeface="+mn-cs"/>
              </a:rPr>
              <a:t> pine, all naturally regenerated without planting,  is much increased by </a:t>
            </a:r>
            <a:r>
              <a:rPr lang="en-GB" sz="1200" b="0" i="0" u="none" strike="noStrike" kern="1200" dirty="0">
                <a:solidFill>
                  <a:schemeClr val="tx1"/>
                </a:solidFill>
                <a:effectLst/>
                <a:latin typeface="+mn-lt"/>
                <a:ea typeface="+mn-ea"/>
                <a:cs typeface="+mn-cs"/>
              </a:rPr>
              <a:t> scarification.</a:t>
            </a:r>
            <a:r>
              <a:rPr lang="en-GB" dirty="0"/>
              <a:t> </a:t>
            </a:r>
          </a:p>
        </p:txBody>
      </p:sp>
      <p:sp>
        <p:nvSpPr>
          <p:cNvPr id="4" name="Slide Number Placeholder 3"/>
          <p:cNvSpPr>
            <a:spLocks noGrp="1"/>
          </p:cNvSpPr>
          <p:nvPr>
            <p:ph type="sldNum" sz="quarter" idx="10"/>
          </p:nvPr>
        </p:nvSpPr>
        <p:spPr/>
        <p:txBody>
          <a:bodyPr/>
          <a:lstStyle/>
          <a:p>
            <a:fld id="{AEE68203-B7BE-4F0D-A66B-CE1FC4BE0067}" type="slidenum">
              <a:rPr lang="en-GB" smtClean="0"/>
              <a:t>4</a:t>
            </a:fld>
            <a:endParaRPr lang="en-GB"/>
          </a:p>
        </p:txBody>
      </p:sp>
    </p:spTree>
    <p:extLst>
      <p:ext uri="{BB962C8B-B14F-4D97-AF65-F5344CB8AC3E}">
        <p14:creationId xmlns:p14="http://schemas.microsoft.com/office/powerpoint/2010/main" val="2029855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yield projections indicate that thinning will increase  merchantable MAI, and bring forward its culmination.</a:t>
            </a:r>
            <a:r>
              <a:rPr lang="en-GB" dirty="0"/>
              <a:t> </a:t>
            </a:r>
          </a:p>
        </p:txBody>
      </p:sp>
      <p:sp>
        <p:nvSpPr>
          <p:cNvPr id="4" name="Slide Number Placeholder 3"/>
          <p:cNvSpPr>
            <a:spLocks noGrp="1"/>
          </p:cNvSpPr>
          <p:nvPr>
            <p:ph type="sldNum" sz="quarter" idx="10"/>
          </p:nvPr>
        </p:nvSpPr>
        <p:spPr/>
        <p:txBody>
          <a:bodyPr/>
          <a:lstStyle/>
          <a:p>
            <a:fld id="{AEE68203-B7BE-4F0D-A66B-CE1FC4BE0067}" type="slidenum">
              <a:rPr lang="en-GB" smtClean="0"/>
              <a:t>40</a:t>
            </a:fld>
            <a:endParaRPr lang="en-GB"/>
          </a:p>
        </p:txBody>
      </p:sp>
    </p:spTree>
    <p:extLst>
      <p:ext uri="{BB962C8B-B14F-4D97-AF65-F5344CB8AC3E}">
        <p14:creationId xmlns:p14="http://schemas.microsoft.com/office/powerpoint/2010/main" val="1002155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GYPSY graphs of volume and increment over time illustrate how thinning is</a:t>
            </a:r>
            <a:r>
              <a:rPr lang="en-US" baseline="0" dirty="0"/>
              <a:t> expected to accelerate the accumulation of merchantable volume, resulting in the increase in maximum MAI and its earlier culmination.</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41</a:t>
            </a:fld>
            <a:endParaRPr lang="en-GB"/>
          </a:p>
        </p:txBody>
      </p:sp>
    </p:spTree>
    <p:extLst>
      <p:ext uri="{BB962C8B-B14F-4D97-AF65-F5344CB8AC3E}">
        <p14:creationId xmlns:p14="http://schemas.microsoft.com/office/powerpoint/2010/main" val="38499007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associated yield</a:t>
            </a:r>
            <a:r>
              <a:rPr lang="en-US" baseline="0" dirty="0"/>
              <a:t> tables. The arrows point to where MAI culminates.</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42</a:t>
            </a:fld>
            <a:endParaRPr lang="en-GB"/>
          </a:p>
        </p:txBody>
      </p:sp>
    </p:spTree>
    <p:extLst>
      <p:ext uri="{BB962C8B-B14F-4D97-AF65-F5344CB8AC3E}">
        <p14:creationId xmlns:p14="http://schemas.microsoft.com/office/powerpoint/2010/main" val="21798698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If we thin</a:t>
            </a:r>
            <a:r>
              <a:rPr lang="en-US" sz="1200" b="0" i="0" u="none" strike="noStrike" kern="1200" baseline="0" dirty="0">
                <a:solidFill>
                  <a:schemeClr val="tx1"/>
                </a:solidFill>
                <a:effectLst/>
                <a:latin typeface="+mn-lt"/>
                <a:ea typeface="+mn-ea"/>
                <a:cs typeface="+mn-cs"/>
              </a:rPr>
              <a:t> more heavily to 2,500 trees per ha, maximum MAI is reduced relative to the lighter thinning. As shown here, relative to the non-thinned condition, culmination is accelerated, but maximum MAI is only slightly higher.</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43</a:t>
            </a:fld>
            <a:endParaRPr lang="en-GB"/>
          </a:p>
        </p:txBody>
      </p:sp>
    </p:spTree>
    <p:extLst>
      <p:ext uri="{BB962C8B-B14F-4D97-AF65-F5344CB8AC3E}">
        <p14:creationId xmlns:p14="http://schemas.microsoft.com/office/powerpoint/2010/main" val="2708315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If we thin right down to a 3m spacing, MAI is substantially reduced.</a:t>
            </a:r>
            <a:r>
              <a:rPr lang="en-GB" sz="1200" b="0" i="0" u="none" strike="noStrike" kern="1200" baseline="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44</a:t>
            </a:fld>
            <a:endParaRPr lang="en-GB"/>
          </a:p>
        </p:txBody>
      </p:sp>
    </p:spTree>
    <p:extLst>
      <p:ext uri="{BB962C8B-B14F-4D97-AF65-F5344CB8AC3E}">
        <p14:creationId xmlns:p14="http://schemas.microsoft.com/office/powerpoint/2010/main" val="4004753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effectLst/>
                <a:latin typeface="+mn-lt"/>
                <a:ea typeface="+mn-ea"/>
                <a:cs typeface="+mn-cs"/>
              </a:rPr>
              <a:t>Note also that the </a:t>
            </a:r>
            <a:r>
              <a:rPr lang="en-GB" sz="1200" b="0" i="0" u="none" strike="noStrike" kern="1200" dirty="0">
                <a:solidFill>
                  <a:schemeClr val="tx1"/>
                </a:solidFill>
                <a:effectLst/>
                <a:latin typeface="+mn-lt"/>
                <a:ea typeface="+mn-ea"/>
                <a:cs typeface="+mn-cs"/>
              </a:rPr>
              <a:t>merchantable</a:t>
            </a:r>
            <a:r>
              <a:rPr lang="en-GB" sz="1200" b="0" i="0" u="none" strike="noStrike" kern="1200" baseline="0" dirty="0">
                <a:solidFill>
                  <a:schemeClr val="tx1"/>
                </a:solidFill>
                <a:effectLst/>
                <a:latin typeface="+mn-lt"/>
                <a:ea typeface="+mn-ea"/>
                <a:cs typeface="+mn-cs"/>
              </a:rPr>
              <a:t> volume yield at the 80 year  culmination age, that we get with thinning, is less than in the non-thinned stand.</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45</a:t>
            </a:fld>
            <a:endParaRPr lang="en-GB"/>
          </a:p>
        </p:txBody>
      </p:sp>
    </p:spTree>
    <p:extLst>
      <p:ext uri="{BB962C8B-B14F-4D97-AF65-F5344CB8AC3E}">
        <p14:creationId xmlns:p14="http://schemas.microsoft.com/office/powerpoint/2010/main" val="3891317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so far focused much attention on maximum MAI and when it culminates. This is because, under </a:t>
            </a:r>
            <a:r>
              <a:rPr lang="en-US" baseline="0" dirty="0"/>
              <a:t>sustained yield timber management, MAI culmination age is often used for defining the rotation. Given current concerns in Alberta about MPB infestation, and the need to fill resulting shortfalls in timber supply, other criteria for harvest scheduling may become more relevant. In particular, we may need to know how soon trees can be expected to reach a sufficient size for utilization. In the example shown here, note how thinning is forecast to shorten the time taken to reach a particular average piece size.</a:t>
            </a:r>
            <a:endParaRPr lang="en-US" dirty="0"/>
          </a:p>
        </p:txBody>
      </p:sp>
      <p:sp>
        <p:nvSpPr>
          <p:cNvPr id="4" name="Slide Number Placeholder 3"/>
          <p:cNvSpPr>
            <a:spLocks noGrp="1"/>
          </p:cNvSpPr>
          <p:nvPr>
            <p:ph type="sldNum" sz="quarter" idx="10"/>
          </p:nvPr>
        </p:nvSpPr>
        <p:spPr/>
        <p:txBody>
          <a:bodyPr/>
          <a:lstStyle/>
          <a:p>
            <a:fld id="{AEE68203-B7BE-4F0D-A66B-CE1FC4BE0067}" type="slidenum">
              <a:rPr lang="en-GB" smtClean="0"/>
              <a:t>46</a:t>
            </a:fld>
            <a:endParaRPr lang="en-GB"/>
          </a:p>
        </p:txBody>
      </p:sp>
    </p:spTree>
    <p:extLst>
      <p:ext uri="{BB962C8B-B14F-4D97-AF65-F5344CB8AC3E}">
        <p14:creationId xmlns:p14="http://schemas.microsoft.com/office/powerpoint/2010/main" val="1694486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need for pre-commercial thinning will vary with site,</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stand and treatment factors, and particularly with the amount of pine natural regeneration.</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Now that we have seen the effects of thinning on a typical Upper Foothills stand that was dragged and naturally regenerated,</a:t>
            </a:r>
            <a:r>
              <a:rPr lang="en-GB" sz="1200" b="0" i="0" u="none" strike="noStrike" kern="1200" baseline="0" dirty="0">
                <a:solidFill>
                  <a:schemeClr val="tx1"/>
                </a:solidFill>
                <a:effectLst/>
                <a:latin typeface="+mn-lt"/>
                <a:ea typeface="+mn-ea"/>
                <a:cs typeface="+mn-cs"/>
              </a:rPr>
              <a:t> let us look at what might happen on </a:t>
            </a:r>
            <a:r>
              <a:rPr lang="en-GB" sz="1200" b="0" i="0" u="none" strike="noStrike" kern="1200" dirty="0">
                <a:solidFill>
                  <a:schemeClr val="tx1"/>
                </a:solidFill>
                <a:effectLst/>
                <a:latin typeface="+mn-lt"/>
                <a:ea typeface="+mn-ea"/>
                <a:cs typeface="+mn-cs"/>
              </a:rPr>
              <a:t>a highly</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productive Lower</a:t>
            </a:r>
            <a:r>
              <a:rPr lang="en-GB" sz="1200" b="0" i="0" u="none" strike="noStrike" kern="1200" baseline="0" dirty="0">
                <a:solidFill>
                  <a:schemeClr val="tx1"/>
                </a:solidFill>
                <a:effectLst/>
                <a:latin typeface="+mn-lt"/>
                <a:ea typeface="+mn-ea"/>
                <a:cs typeface="+mn-cs"/>
              </a:rPr>
              <a:t> Foothills site that has been mounded, planted, and weeded.</a:t>
            </a: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47</a:t>
            </a:fld>
            <a:endParaRPr lang="en-GB"/>
          </a:p>
        </p:txBody>
      </p:sp>
    </p:spTree>
    <p:extLst>
      <p:ext uri="{BB962C8B-B14F-4D97-AF65-F5344CB8AC3E}">
        <p14:creationId xmlns:p14="http://schemas.microsoft.com/office/powerpoint/2010/main" val="3219025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In this example, we planted  2000 trees per ha. If we target a post-thinning density of 4444 trees</a:t>
            </a:r>
            <a:r>
              <a:rPr lang="en-GB" sz="1200" b="0" i="0" u="none" strike="noStrike" kern="1200" baseline="0" dirty="0">
                <a:solidFill>
                  <a:schemeClr val="tx1"/>
                </a:solidFill>
                <a:effectLst/>
                <a:latin typeface="+mn-lt"/>
                <a:ea typeface="+mn-ea"/>
                <a:cs typeface="+mn-cs"/>
              </a:rPr>
              <a:t> per ha, we get a message that this exceeds the available number of trees, resulting in the thinning being infeasible.</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48</a:t>
            </a:fld>
            <a:endParaRPr lang="en-GB"/>
          </a:p>
        </p:txBody>
      </p:sp>
    </p:spTree>
    <p:extLst>
      <p:ext uri="{BB962C8B-B14F-4D97-AF65-F5344CB8AC3E}">
        <p14:creationId xmlns:p14="http://schemas.microsoft.com/office/powerpoint/2010/main" val="119650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So we will instead investigate a post-thinning target of 2500 trees per ha.</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49</a:t>
            </a:fld>
            <a:endParaRPr lang="en-GB"/>
          </a:p>
        </p:txBody>
      </p:sp>
    </p:spTree>
    <p:extLst>
      <p:ext uri="{BB962C8B-B14F-4D97-AF65-F5344CB8AC3E}">
        <p14:creationId xmlns:p14="http://schemas.microsoft.com/office/powerpoint/2010/main" val="3717109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projected to increase the</a:t>
            </a:r>
            <a:r>
              <a:rPr lang="en-US" baseline="0" dirty="0"/>
              <a:t> coniferous mean annual increment and merchantable volume yield of the stand.</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a:t>
            </a:fld>
            <a:endParaRPr lang="en-GB"/>
          </a:p>
        </p:txBody>
      </p:sp>
    </p:spTree>
    <p:extLst>
      <p:ext uri="{BB962C8B-B14F-4D97-AF65-F5344CB8AC3E}">
        <p14:creationId xmlns:p14="http://schemas.microsoft.com/office/powerpoint/2010/main" val="32576211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thinning  is projected to only slightly  increase MAI.</a:t>
            </a:r>
            <a:r>
              <a:rPr lang="en-GB" dirty="0"/>
              <a:t> </a:t>
            </a: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50</a:t>
            </a:fld>
            <a:endParaRPr lang="en-GB"/>
          </a:p>
        </p:txBody>
      </p:sp>
    </p:spTree>
    <p:extLst>
      <p:ext uri="{BB962C8B-B14F-4D97-AF65-F5344CB8AC3E}">
        <p14:creationId xmlns:p14="http://schemas.microsoft.com/office/powerpoint/2010/main" val="22812525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a:t>
            </a:r>
            <a:r>
              <a:rPr lang="en-US" dirty="0"/>
              <a:t> the associated yield tables, with arrows indicating MAI culmination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51</a:t>
            </a:fld>
            <a:endParaRPr lang="en-GB"/>
          </a:p>
        </p:txBody>
      </p:sp>
    </p:spTree>
    <p:extLst>
      <p:ext uri="{BB962C8B-B14F-4D97-AF65-F5344CB8AC3E}">
        <p14:creationId xmlns:p14="http://schemas.microsoft.com/office/powerpoint/2010/main" val="33159706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effectLst/>
                <a:latin typeface="+mn-lt"/>
                <a:ea typeface="+mn-ea"/>
                <a:cs typeface="+mn-cs"/>
              </a:rPr>
              <a:t> If we thin more heavily to a 3 m spacing, </a:t>
            </a:r>
            <a:r>
              <a:rPr lang="en-GB" sz="1200" b="0" i="0" u="none" strike="noStrike" kern="1200" dirty="0">
                <a:solidFill>
                  <a:schemeClr val="tx1"/>
                </a:solidFill>
                <a:effectLst/>
                <a:latin typeface="+mn-lt"/>
                <a:ea typeface="+mn-ea"/>
                <a:cs typeface="+mn-cs"/>
              </a:rPr>
              <a:t>, MAI is substantially reduced, though MAI</a:t>
            </a:r>
            <a:r>
              <a:rPr lang="en-GB" sz="1200" b="0" i="0" u="none" strike="noStrike" kern="1200" baseline="0" dirty="0">
                <a:solidFill>
                  <a:schemeClr val="tx1"/>
                </a:solidFill>
                <a:effectLst/>
                <a:latin typeface="+mn-lt"/>
                <a:ea typeface="+mn-ea"/>
                <a:cs typeface="+mn-cs"/>
              </a:rPr>
              <a:t> culmination is brought forward about 10 years relative to the </a:t>
            </a:r>
            <a:r>
              <a:rPr lang="en-GB" sz="1200" b="0" i="0" u="none" strike="noStrike" kern="1200" baseline="0" dirty="0" err="1">
                <a:solidFill>
                  <a:schemeClr val="tx1"/>
                </a:solidFill>
                <a:effectLst/>
                <a:latin typeface="+mn-lt"/>
                <a:ea typeface="+mn-ea"/>
                <a:cs typeface="+mn-cs"/>
              </a:rPr>
              <a:t>unthinned</a:t>
            </a:r>
            <a:r>
              <a:rPr lang="en-GB" sz="1200" b="0" i="0" u="none" strike="noStrike" kern="1200" baseline="0" dirty="0">
                <a:solidFill>
                  <a:schemeClr val="tx1"/>
                </a:solidFill>
                <a:effectLst/>
                <a:latin typeface="+mn-lt"/>
                <a:ea typeface="+mn-ea"/>
                <a:cs typeface="+mn-cs"/>
              </a:rPr>
              <a:t> condition.</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52</a:t>
            </a:fld>
            <a:endParaRPr lang="en-GB"/>
          </a:p>
        </p:txBody>
      </p:sp>
    </p:spTree>
    <p:extLst>
      <p:ext uri="{BB962C8B-B14F-4D97-AF65-F5344CB8AC3E}">
        <p14:creationId xmlns:p14="http://schemas.microsoft.com/office/powerpoint/2010/main" val="35729616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heavier thinning also increases average piece size, relative to both the lighter thinning and no thinning treatments. The arrows here point to sizes at the shortened 60 year culmination age.</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53</a:t>
            </a:fld>
            <a:endParaRPr lang="en-GB"/>
          </a:p>
        </p:txBody>
      </p:sp>
    </p:spTree>
    <p:extLst>
      <p:ext uri="{BB962C8B-B14F-4D97-AF65-F5344CB8AC3E}">
        <p14:creationId xmlns:p14="http://schemas.microsoft.com/office/powerpoint/2010/main" val="30386922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What would happen if,</a:t>
            </a:r>
            <a:r>
              <a:rPr lang="en-US" sz="1200" b="0" i="0" u="none" strike="noStrike" kern="1200" baseline="0" dirty="0">
                <a:solidFill>
                  <a:schemeClr val="tx1"/>
                </a:solidFill>
                <a:effectLst/>
                <a:latin typeface="+mn-lt"/>
                <a:ea typeface="+mn-ea"/>
                <a:cs typeface="+mn-cs"/>
              </a:rPr>
              <a:t> on a highly productive and competitive site, we relied on an manual thinning to remove  aspen,  rather than using herbicide?</a:t>
            </a:r>
          </a:p>
          <a:p>
            <a:r>
              <a:rPr lang="en-US" sz="1200" b="0" i="0" u="none" strike="noStrike" kern="1200" baseline="0" dirty="0">
                <a:solidFill>
                  <a:schemeClr val="tx1"/>
                </a:solidFill>
                <a:effectLst/>
                <a:latin typeface="+mn-lt"/>
                <a:ea typeface="+mn-ea"/>
                <a:cs typeface="+mn-cs"/>
              </a:rPr>
              <a:t>In this scenario we have not weeded, but thinned at 11 years to a target pine density of 2000 trees per ha at handover.</a:t>
            </a: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54</a:t>
            </a:fld>
            <a:endParaRPr lang="en-GB"/>
          </a:p>
        </p:txBody>
      </p:sp>
    </p:spTree>
    <p:extLst>
      <p:ext uri="{BB962C8B-B14F-4D97-AF65-F5344CB8AC3E}">
        <p14:creationId xmlns:p14="http://schemas.microsoft.com/office/powerpoint/2010/main" val="33850146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Thinning is projected to somewhat improve growth and yield, but</a:t>
            </a:r>
            <a:r>
              <a:rPr lang="en-US" baseline="0" dirty="0"/>
              <a:t> to a much lesser extent than herbicide application would have.</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55</a:t>
            </a:fld>
            <a:endParaRPr lang="en-GB"/>
          </a:p>
        </p:txBody>
      </p:sp>
    </p:spTree>
    <p:extLst>
      <p:ext uri="{BB962C8B-B14F-4D97-AF65-F5344CB8AC3E}">
        <p14:creationId xmlns:p14="http://schemas.microsoft.com/office/powerpoint/2010/main" val="27984838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weakness</a:t>
            </a:r>
            <a:r>
              <a:rPr lang="en-US" baseline="0" dirty="0"/>
              <a:t> of the long-term treatment response may </a:t>
            </a:r>
            <a:r>
              <a:rPr lang="en-US" dirty="0"/>
              <a:t>result from the vigorous</a:t>
            </a:r>
            <a:r>
              <a:rPr lang="en-US" baseline="0" dirty="0"/>
              <a:t> re-suckering of aspen that follows thinning.</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56</a:t>
            </a:fld>
            <a:endParaRPr lang="en-GB"/>
          </a:p>
        </p:txBody>
      </p:sp>
    </p:spTree>
    <p:extLst>
      <p:ext uri="{BB962C8B-B14F-4D97-AF65-F5344CB8AC3E}">
        <p14:creationId xmlns:p14="http://schemas.microsoft.com/office/powerpoint/2010/main" val="11904952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can see from these GYPSY</a:t>
            </a:r>
            <a:r>
              <a:rPr lang="en-US" baseline="0" dirty="0"/>
              <a:t> graphs , the removal of aspen during thinning is predicted to result in a mixedwood, rather than coniferous, stand type.</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57</a:t>
            </a:fld>
            <a:endParaRPr lang="en-GB"/>
          </a:p>
        </p:txBody>
      </p:sp>
    </p:spTree>
    <p:extLst>
      <p:ext uri="{BB962C8B-B14F-4D97-AF65-F5344CB8AC3E}">
        <p14:creationId xmlns:p14="http://schemas.microsoft.com/office/powerpoint/2010/main" val="40897520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our tutorial.</a:t>
            </a:r>
          </a:p>
          <a:p>
            <a:r>
              <a:rPr lang="en-US" dirty="0"/>
              <a:t>We have used FRIPSY to explore some of the effects of reforestation treatments on regeneration</a:t>
            </a:r>
            <a:r>
              <a:rPr lang="en-US" baseline="0" dirty="0"/>
              <a:t> and subsequent growth and yield.</a:t>
            </a:r>
          </a:p>
          <a:p>
            <a:r>
              <a:rPr lang="en-US" baseline="0" dirty="0"/>
              <a:t>We included examples of how these responses may be influenced by site and stand factors.</a:t>
            </a:r>
          </a:p>
          <a:p>
            <a:r>
              <a:rPr lang="en-US" baseline="0" dirty="0"/>
              <a:t>The trends demonstrated here and incorporated into FRIPSY are the result of over 20 years of research by the Foothills Pine Project Team of FGrOW.</a:t>
            </a:r>
          </a:p>
          <a:p>
            <a:r>
              <a:rPr lang="en-US" baseline="0" dirty="0"/>
              <a:t>As described in Part 1 of this tutorial, there are inevitably substantial remaining uncertainties about how post-harvest stands will develop over time.</a:t>
            </a:r>
          </a:p>
          <a:p>
            <a:r>
              <a:rPr lang="en-US" baseline="0" dirty="0"/>
              <a:t>Nevertheless, with prudent application and ongoing monitoring,  we hope you will find FRIPSY useful in reforestation and timber supply planning,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58</a:t>
            </a:fld>
            <a:endParaRPr lang="en-GB"/>
          </a:p>
        </p:txBody>
      </p:sp>
    </p:spTree>
    <p:extLst>
      <p:ext uri="{BB962C8B-B14F-4D97-AF65-F5344CB8AC3E}">
        <p14:creationId xmlns:p14="http://schemas.microsoft.com/office/powerpoint/2010/main" val="1879655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thanks to these organizations for their technical</a:t>
            </a:r>
            <a:r>
              <a:rPr lang="en-US" baseline="0" dirty="0"/>
              <a:t> and financial assistance in developing FRIPSY</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59</a:t>
            </a:fld>
            <a:endParaRPr lang="en-GB" dirty="0"/>
          </a:p>
        </p:txBody>
      </p:sp>
    </p:spTree>
    <p:extLst>
      <p:ext uri="{BB962C8B-B14F-4D97-AF65-F5344CB8AC3E}">
        <p14:creationId xmlns:p14="http://schemas.microsoft.com/office/powerpoint/2010/main" val="343009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notice also that the age</a:t>
            </a:r>
            <a:r>
              <a:rPr lang="en-US" baseline="0" dirty="0"/>
              <a:t> of merchantable MAI culmination has increased with site preparation. We believe this is because of the diameter growth of individual trees being slowed by increased inter-tree competition resulting from the higher stand density.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6</a:t>
            </a:fld>
            <a:endParaRPr lang="en-GB"/>
          </a:p>
        </p:txBody>
      </p:sp>
    </p:spTree>
    <p:extLst>
      <p:ext uri="{BB962C8B-B14F-4D97-AF65-F5344CB8AC3E}">
        <p14:creationId xmlns:p14="http://schemas.microsoft.com/office/powerpoint/2010/main" val="4199222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yield tables generated in the GYPSY reports of the two runs.</a:t>
            </a:r>
          </a:p>
          <a:p>
            <a:r>
              <a:rPr lang="en-US" dirty="0"/>
              <a:t>The arrows point to where</a:t>
            </a:r>
            <a:r>
              <a:rPr lang="en-US" baseline="0" dirty="0"/>
              <a:t> MAI culminates- a bit later for the treated stand than for the untreated one.</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7</a:t>
            </a:fld>
            <a:endParaRPr lang="en-GB"/>
          </a:p>
        </p:txBody>
      </p:sp>
    </p:spTree>
    <p:extLst>
      <p:ext uri="{BB962C8B-B14F-4D97-AF65-F5344CB8AC3E}">
        <p14:creationId xmlns:p14="http://schemas.microsoft.com/office/powerpoint/2010/main" val="393623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note that</a:t>
            </a:r>
            <a:r>
              <a:rPr lang="en-US" baseline="0" dirty="0"/>
              <a:t> at 80 years stand age, volume yield and MAI are already higher with drag scarification than without, even though MAI has not quite culminated.</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8</a:t>
            </a:fld>
            <a:endParaRPr lang="en-GB"/>
          </a:p>
        </p:txBody>
      </p:sp>
    </p:spTree>
    <p:extLst>
      <p:ext uri="{BB962C8B-B14F-4D97-AF65-F5344CB8AC3E}">
        <p14:creationId xmlns:p14="http://schemas.microsoft.com/office/powerpoint/2010/main" val="298326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effectLst/>
                <a:latin typeface="+mn-lt"/>
                <a:ea typeface="+mn-ea"/>
                <a:cs typeface="+mn-cs"/>
              </a:rPr>
              <a:t>Our research shows little effect of mounding on the amount of natural regeneration, but mechanical site preparation – both scarification and mounding -  improves the health and survival of planted </a:t>
            </a:r>
            <a:r>
              <a:rPr lang="en-GB" sz="1200" b="0" i="0" u="none" strike="noStrike" kern="1200" baseline="0" dirty="0" err="1">
                <a:solidFill>
                  <a:schemeClr val="tx1"/>
                </a:solidFill>
                <a:effectLst/>
                <a:latin typeface="+mn-lt"/>
                <a:ea typeface="+mn-ea"/>
                <a:cs typeface="+mn-cs"/>
              </a:rPr>
              <a:t>lodgepole</a:t>
            </a:r>
            <a:r>
              <a:rPr lang="en-GB" sz="1200" b="0" i="0" u="none" strike="noStrike" kern="1200" baseline="0" dirty="0">
                <a:solidFill>
                  <a:schemeClr val="tx1"/>
                </a:solidFill>
                <a:effectLst/>
                <a:latin typeface="+mn-lt"/>
                <a:ea typeface="+mn-ea"/>
                <a:cs typeface="+mn-cs"/>
              </a:rPr>
              <a:t> pine.</a:t>
            </a:r>
          </a:p>
        </p:txBody>
      </p:sp>
      <p:sp>
        <p:nvSpPr>
          <p:cNvPr id="4" name="Slide Number Placeholder 3"/>
          <p:cNvSpPr>
            <a:spLocks noGrp="1"/>
          </p:cNvSpPr>
          <p:nvPr>
            <p:ph type="sldNum" sz="quarter" idx="10"/>
          </p:nvPr>
        </p:nvSpPr>
        <p:spPr/>
        <p:txBody>
          <a:bodyPr/>
          <a:lstStyle/>
          <a:p>
            <a:fld id="{AEE68203-B7BE-4F0D-A66B-CE1FC4BE0067}" type="slidenum">
              <a:rPr lang="en-GB" smtClean="0"/>
              <a:t>9</a:t>
            </a:fld>
            <a:endParaRPr lang="en-GB"/>
          </a:p>
        </p:txBody>
      </p:sp>
    </p:spTree>
    <p:extLst>
      <p:ext uri="{BB962C8B-B14F-4D97-AF65-F5344CB8AC3E}">
        <p14:creationId xmlns:p14="http://schemas.microsoft.com/office/powerpoint/2010/main" val="82311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160195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CDBF80-7E28-4EC2-9FF2-6E9ED4FB5405}"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84584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134918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5903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33909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CDBF80-7E28-4EC2-9FF2-6E9ED4FB5405}" type="datetimeFigureOut">
              <a:rPr lang="en-GB" smtClean="0"/>
              <a:t>15/03/2023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3038515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CDBF80-7E28-4EC2-9FF2-6E9ED4FB5405}" type="datetimeFigureOut">
              <a:rPr lang="en-GB" smtClean="0"/>
              <a:t>15/03/2023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843135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1849435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84980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ECDBF80-7E28-4EC2-9FF2-6E9ED4FB5405}"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99404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317378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DBF80-7E28-4EC2-9FF2-6E9ED4FB5405}"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55824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CDBF80-7E28-4EC2-9FF2-6E9ED4FB5405}" type="datetimeFigureOut">
              <a:rPr lang="en-GB" smtClean="0"/>
              <a:t>15/03/2023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38082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ECDBF80-7E28-4EC2-9FF2-6E9ED4FB5405}" type="datetimeFigureOut">
              <a:rPr lang="en-GB" smtClean="0"/>
              <a:t>15/03/2023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294792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ECDBF80-7E28-4EC2-9FF2-6E9ED4FB5405}" type="datetimeFigureOut">
              <a:rPr lang="en-GB" smtClean="0"/>
              <a:t>15/03/2023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63044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ECDBF80-7E28-4EC2-9FF2-6E9ED4FB5405}" type="datetimeFigureOut">
              <a:rPr lang="en-GB" smtClean="0"/>
              <a:t>15/03/2023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23827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CDBF80-7E28-4EC2-9FF2-6E9ED4FB5405}"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CBBCEB-56CC-4CAB-A60E-7D407FC07FC3}" type="slidenum">
              <a:rPr lang="en-GB" smtClean="0"/>
              <a:t>‹#›</a:t>
            </a:fld>
            <a:endParaRPr lang="en-GB"/>
          </a:p>
        </p:txBody>
      </p:sp>
    </p:spTree>
    <p:extLst>
      <p:ext uri="{BB962C8B-B14F-4D97-AF65-F5344CB8AC3E}">
        <p14:creationId xmlns:p14="http://schemas.microsoft.com/office/powerpoint/2010/main" val="287797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ECDBF80-7E28-4EC2-9FF2-6E9ED4FB5405}" type="datetimeFigureOut">
              <a:rPr lang="en-GB" smtClean="0"/>
              <a:t>15/03/2023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9CBBCEB-56CC-4CAB-A60E-7D407FC07FC3}" type="slidenum">
              <a:rPr lang="en-GB" smtClean="0"/>
              <a:t>‹#›</a:t>
            </a:fld>
            <a:endParaRPr lang="en-GB"/>
          </a:p>
        </p:txBody>
      </p:sp>
    </p:spTree>
    <p:extLst>
      <p:ext uri="{BB962C8B-B14F-4D97-AF65-F5344CB8AC3E}">
        <p14:creationId xmlns:p14="http://schemas.microsoft.com/office/powerpoint/2010/main" val="1921960317"/>
      </p:ext>
    </p:extLst>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3447" y="1374053"/>
            <a:ext cx="3401064" cy="1881907"/>
          </a:xfrm>
        </p:spPr>
        <p:txBody>
          <a:bodyPr/>
          <a:lstStyle/>
          <a:p>
            <a:r>
              <a:rPr lang="en-US" sz="6000" dirty="0"/>
              <a:t>FRIPSY</a:t>
            </a:r>
            <a:r>
              <a:rPr lang="en-US" sz="7200" dirty="0"/>
              <a:t/>
            </a:r>
            <a:br>
              <a:rPr lang="en-US" sz="7200" dirty="0"/>
            </a:br>
            <a:r>
              <a:rPr lang="en-US" dirty="0"/>
              <a:t>Foothills Reforestation</a:t>
            </a:r>
            <a:br>
              <a:rPr lang="en-US" dirty="0"/>
            </a:br>
            <a:r>
              <a:rPr lang="en-US" dirty="0"/>
              <a:t>Interactive Planning</a:t>
            </a:r>
            <a:br>
              <a:rPr lang="en-US" dirty="0"/>
            </a:br>
            <a:r>
              <a:rPr lang="en-US" dirty="0"/>
              <a:t>System</a:t>
            </a:r>
            <a:endParaRPr lang="en-GB" dirty="0"/>
          </a:p>
        </p:txBody>
      </p:sp>
      <p:sp>
        <p:nvSpPr>
          <p:cNvPr id="6" name="Text Placeholder 5"/>
          <p:cNvSpPr>
            <a:spLocks noGrp="1"/>
          </p:cNvSpPr>
          <p:nvPr>
            <p:ph type="body" sz="half" idx="2"/>
          </p:nvPr>
        </p:nvSpPr>
        <p:spPr>
          <a:xfrm>
            <a:off x="621555" y="3569675"/>
            <a:ext cx="5752956" cy="2746651"/>
          </a:xfrm>
        </p:spPr>
        <p:txBody>
          <a:bodyPr>
            <a:normAutofit lnSpcReduction="10000"/>
          </a:bodyPr>
          <a:lstStyle/>
          <a:p>
            <a:r>
              <a:rPr lang="en-US" sz="2400" i="1" dirty="0">
                <a:solidFill>
                  <a:schemeClr val="accent3"/>
                </a:solidFill>
              </a:rPr>
              <a:t>Linking </a:t>
            </a:r>
            <a:r>
              <a:rPr lang="en-US" sz="2400" i="1" dirty="0" err="1">
                <a:solidFill>
                  <a:schemeClr val="accent3"/>
                </a:solidFill>
              </a:rPr>
              <a:t>silviculture</a:t>
            </a:r>
            <a:r>
              <a:rPr lang="en-US" sz="2400" i="1" dirty="0">
                <a:solidFill>
                  <a:schemeClr val="accent3"/>
                </a:solidFill>
              </a:rPr>
              <a:t> to growth and yield</a:t>
            </a:r>
            <a:endParaRPr lang="en-GB" sz="2400" i="1" dirty="0">
              <a:solidFill>
                <a:schemeClr val="accent3"/>
              </a:solidFill>
            </a:endParaRPr>
          </a:p>
          <a:p>
            <a:endParaRPr lang="en-US" sz="3200" dirty="0"/>
          </a:p>
          <a:p>
            <a:r>
              <a:rPr lang="en-US" sz="3600" dirty="0"/>
              <a:t>Part 3.</a:t>
            </a:r>
          </a:p>
          <a:p>
            <a:r>
              <a:rPr lang="en-US" sz="3600" dirty="0"/>
              <a:t>Exploring Treatment Effects</a:t>
            </a:r>
            <a:endParaRPr lang="en-GB" sz="3600"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21555" y="1374053"/>
            <a:ext cx="2233930" cy="1788160"/>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813454" y="1374053"/>
            <a:ext cx="4765013" cy="4572000"/>
          </a:xfrm>
        </p:spPr>
      </p:pic>
    </p:spTree>
    <p:extLst>
      <p:ext uri="{BB962C8B-B14F-4D97-AF65-F5344CB8AC3E}">
        <p14:creationId xmlns:p14="http://schemas.microsoft.com/office/powerpoint/2010/main" val="1244866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0194" y="322921"/>
            <a:ext cx="7216213" cy="6245225"/>
          </a:xfrm>
        </p:spPr>
      </p:pic>
      <p:sp>
        <p:nvSpPr>
          <p:cNvPr id="3" name="Title 2"/>
          <p:cNvSpPr>
            <a:spLocks noGrp="1"/>
          </p:cNvSpPr>
          <p:nvPr>
            <p:ph type="title"/>
          </p:nvPr>
        </p:nvSpPr>
        <p:spPr>
          <a:xfrm>
            <a:off x="598249" y="716438"/>
            <a:ext cx="3401064" cy="1787066"/>
          </a:xfrm>
        </p:spPr>
        <p:txBody>
          <a:bodyPr/>
          <a:lstStyle/>
          <a:p>
            <a:r>
              <a:rPr lang="en-US" sz="3600" dirty="0"/>
              <a:t>Mounding</a:t>
            </a:r>
            <a:endParaRPr lang="en-GB" sz="3600" dirty="0"/>
          </a:p>
        </p:txBody>
      </p:sp>
      <p:sp>
        <p:nvSpPr>
          <p:cNvPr id="5" name="Right Arrow 4"/>
          <p:cNvSpPr/>
          <p:nvPr/>
        </p:nvSpPr>
        <p:spPr>
          <a:xfrm rot="8280575">
            <a:off x="10824583" y="1204488"/>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3841659" y="4274113"/>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3841659" y="3800773"/>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4231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0194" y="322921"/>
            <a:ext cx="7216213" cy="6245225"/>
          </a:xfrm>
        </p:spPr>
      </p:pic>
      <p:sp>
        <p:nvSpPr>
          <p:cNvPr id="3" name="Title 2"/>
          <p:cNvSpPr>
            <a:spLocks noGrp="1"/>
          </p:cNvSpPr>
          <p:nvPr>
            <p:ph type="title"/>
          </p:nvPr>
        </p:nvSpPr>
        <p:spPr>
          <a:xfrm>
            <a:off x="598249" y="716438"/>
            <a:ext cx="3401064" cy="1787066"/>
          </a:xfrm>
        </p:spPr>
        <p:txBody>
          <a:bodyPr/>
          <a:lstStyle/>
          <a:p>
            <a:r>
              <a:rPr lang="en-US" sz="3600" dirty="0"/>
              <a:t>Mounding</a:t>
            </a:r>
            <a:endParaRPr lang="en-GB" sz="3600" dirty="0"/>
          </a:p>
        </p:txBody>
      </p:sp>
      <p:sp>
        <p:nvSpPr>
          <p:cNvPr id="8" name="Right Arrow 7"/>
          <p:cNvSpPr/>
          <p:nvPr/>
        </p:nvSpPr>
        <p:spPr>
          <a:xfrm>
            <a:off x="3834466" y="2733797"/>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8338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site preparation</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901760"/>
            <a:ext cx="5303837" cy="4022855"/>
          </a:xfrm>
        </p:spPr>
      </p:pic>
      <p:sp>
        <p:nvSpPr>
          <p:cNvPr id="5" name="Text Placeholder 4"/>
          <p:cNvSpPr>
            <a:spLocks noGrp="1"/>
          </p:cNvSpPr>
          <p:nvPr>
            <p:ph type="body" sz="quarter" idx="3"/>
          </p:nvPr>
        </p:nvSpPr>
        <p:spPr>
          <a:xfrm>
            <a:off x="6096000" y="706515"/>
            <a:ext cx="4396339" cy="576262"/>
          </a:xfrm>
        </p:spPr>
        <p:txBody>
          <a:bodyPr/>
          <a:lstStyle/>
          <a:p>
            <a:r>
              <a:rPr lang="en-US" dirty="0"/>
              <a:t>Mounding</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905358"/>
            <a:ext cx="5303838" cy="4015660"/>
          </a:xfrm>
        </p:spPr>
      </p:pic>
      <p:sp>
        <p:nvSpPr>
          <p:cNvPr id="18" name="Right Arrow 17"/>
          <p:cNvSpPr/>
          <p:nvPr/>
        </p:nvSpPr>
        <p:spPr>
          <a:xfrm rot="8704707">
            <a:off x="4795346" y="3043628"/>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rot="8704707">
            <a:off x="10267427" y="3043628"/>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2737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site preparation</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901760"/>
            <a:ext cx="5303837" cy="4022855"/>
          </a:xfrm>
        </p:spPr>
      </p:pic>
      <p:sp>
        <p:nvSpPr>
          <p:cNvPr id="5" name="Text Placeholder 4"/>
          <p:cNvSpPr>
            <a:spLocks noGrp="1"/>
          </p:cNvSpPr>
          <p:nvPr>
            <p:ph type="body" sz="quarter" idx="3"/>
          </p:nvPr>
        </p:nvSpPr>
        <p:spPr>
          <a:xfrm>
            <a:off x="6096000" y="706515"/>
            <a:ext cx="4396339" cy="576262"/>
          </a:xfrm>
        </p:spPr>
        <p:txBody>
          <a:bodyPr/>
          <a:lstStyle/>
          <a:p>
            <a:r>
              <a:rPr lang="en-US" dirty="0"/>
              <a:t>Mounding</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905358"/>
            <a:ext cx="5303838" cy="4015660"/>
          </a:xfrm>
        </p:spPr>
      </p:pic>
      <p:sp>
        <p:nvSpPr>
          <p:cNvPr id="9" name="Right Arrow 8"/>
          <p:cNvSpPr/>
          <p:nvPr/>
        </p:nvSpPr>
        <p:spPr>
          <a:xfrm rot="13492369">
            <a:off x="10207040" y="3770091"/>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3492369">
            <a:off x="4734959" y="377009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4400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site preparation</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901760"/>
            <a:ext cx="5303837" cy="4022855"/>
          </a:xfrm>
        </p:spPr>
      </p:pic>
      <p:sp>
        <p:nvSpPr>
          <p:cNvPr id="5" name="Text Placeholder 4"/>
          <p:cNvSpPr>
            <a:spLocks noGrp="1"/>
          </p:cNvSpPr>
          <p:nvPr>
            <p:ph type="body" sz="quarter" idx="3"/>
          </p:nvPr>
        </p:nvSpPr>
        <p:spPr>
          <a:xfrm>
            <a:off x="6096000" y="706515"/>
            <a:ext cx="4396339" cy="576262"/>
          </a:xfrm>
        </p:spPr>
        <p:txBody>
          <a:bodyPr/>
          <a:lstStyle/>
          <a:p>
            <a:r>
              <a:rPr lang="en-US" dirty="0"/>
              <a:t>Mounding</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905358"/>
            <a:ext cx="5303838" cy="4015660"/>
          </a:xfrm>
        </p:spPr>
      </p:pic>
      <p:sp>
        <p:nvSpPr>
          <p:cNvPr id="12" name="Right Arrow 11"/>
          <p:cNvSpPr/>
          <p:nvPr/>
        </p:nvSpPr>
        <p:spPr>
          <a:xfrm>
            <a:off x="1840330" y="543638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349734" y="543638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143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98249" y="716438"/>
            <a:ext cx="3401064" cy="1787066"/>
          </a:xfrm>
        </p:spPr>
        <p:txBody>
          <a:bodyPr/>
          <a:lstStyle/>
          <a:p>
            <a:r>
              <a:rPr lang="en-US" sz="3600" dirty="0">
                <a:solidFill>
                  <a:srgbClr val="EBEBEB"/>
                </a:solidFill>
              </a:rPr>
              <a:t>Planting</a:t>
            </a:r>
            <a:endParaRPr lang="en-GB"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3303" y="306388"/>
            <a:ext cx="7209995" cy="6245225"/>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93" y="2545462"/>
            <a:ext cx="2737675" cy="3642256"/>
          </a:xfrm>
          <a:prstGeom prst="rect">
            <a:avLst/>
          </a:prstGeom>
        </p:spPr>
      </p:pic>
      <p:sp>
        <p:nvSpPr>
          <p:cNvPr id="5" name="Right Arrow 4"/>
          <p:cNvSpPr/>
          <p:nvPr/>
        </p:nvSpPr>
        <p:spPr>
          <a:xfrm>
            <a:off x="3841659" y="104894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6706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98249" y="716438"/>
            <a:ext cx="3401064" cy="1787066"/>
          </a:xfrm>
        </p:spPr>
        <p:txBody>
          <a:bodyPr/>
          <a:lstStyle/>
          <a:p>
            <a:r>
              <a:rPr lang="en-US" sz="3600" dirty="0">
                <a:solidFill>
                  <a:srgbClr val="EBEBEB"/>
                </a:solidFill>
              </a:rPr>
              <a:t>Planting</a:t>
            </a:r>
            <a:endParaRPr lang="en-GB"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3303" y="306388"/>
            <a:ext cx="7209995" cy="6245225"/>
          </a:xfrm>
        </p:spPr>
      </p:pic>
      <p:sp>
        <p:nvSpPr>
          <p:cNvPr id="5" name="Right Arrow 4"/>
          <p:cNvSpPr/>
          <p:nvPr/>
        </p:nvSpPr>
        <p:spPr>
          <a:xfrm>
            <a:off x="3850285" y="405956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rot="8280575">
            <a:off x="8814628" y="3964939"/>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3194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49850"/>
            <a:ext cx="5303837" cy="4126676"/>
          </a:xfrm>
        </p:spPr>
      </p:pic>
      <p:sp>
        <p:nvSpPr>
          <p:cNvPr id="3" name="Text Placeholder 2"/>
          <p:cNvSpPr>
            <a:spLocks noGrp="1"/>
          </p:cNvSpPr>
          <p:nvPr>
            <p:ph type="body" idx="1"/>
          </p:nvPr>
        </p:nvSpPr>
        <p:spPr>
          <a:xfrm>
            <a:off x="623919" y="706515"/>
            <a:ext cx="4396338" cy="576262"/>
          </a:xfrm>
        </p:spPr>
        <p:txBody>
          <a:bodyPr/>
          <a:lstStyle/>
          <a:p>
            <a:r>
              <a:rPr lang="en-US" dirty="0"/>
              <a:t>No planting</a:t>
            </a:r>
            <a:endParaRPr lang="en-GB" dirty="0"/>
          </a:p>
        </p:txBody>
      </p:sp>
      <p:sp>
        <p:nvSpPr>
          <p:cNvPr id="5" name="Text Placeholder 4"/>
          <p:cNvSpPr>
            <a:spLocks noGrp="1"/>
          </p:cNvSpPr>
          <p:nvPr>
            <p:ph type="body" sz="quarter" idx="3"/>
          </p:nvPr>
        </p:nvSpPr>
        <p:spPr>
          <a:xfrm>
            <a:off x="6096000" y="706515"/>
            <a:ext cx="4396339" cy="576262"/>
          </a:xfrm>
        </p:spPr>
        <p:txBody>
          <a:bodyPr/>
          <a:lstStyle/>
          <a:p>
            <a:r>
              <a:rPr lang="en-US" dirty="0"/>
              <a:t>Planting 1,111 </a:t>
            </a:r>
            <a:r>
              <a:rPr lang="en-US" dirty="0" err="1"/>
              <a:t>tph</a:t>
            </a:r>
            <a:r>
              <a:rPr lang="en-US" dirty="0"/>
              <a:t> (3 x 3 m)</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46543"/>
            <a:ext cx="5303838" cy="4133290"/>
          </a:xfrm>
        </p:spPr>
      </p:pic>
      <p:sp>
        <p:nvSpPr>
          <p:cNvPr id="6" name="Right Arrow 5"/>
          <p:cNvSpPr/>
          <p:nvPr/>
        </p:nvSpPr>
        <p:spPr>
          <a:xfrm rot="13301674">
            <a:off x="4795345" y="3806338"/>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3301674">
            <a:off x="10267427" y="3806339"/>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8632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planting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49850"/>
            <a:ext cx="5303837" cy="4126676"/>
          </a:xfrm>
        </p:spPr>
      </p:pic>
      <p:sp>
        <p:nvSpPr>
          <p:cNvPr id="5" name="Text Placeholder 4"/>
          <p:cNvSpPr>
            <a:spLocks noGrp="1"/>
          </p:cNvSpPr>
          <p:nvPr>
            <p:ph type="body" sz="quarter" idx="3"/>
          </p:nvPr>
        </p:nvSpPr>
        <p:spPr>
          <a:xfrm>
            <a:off x="6096000" y="706515"/>
            <a:ext cx="4396339" cy="576262"/>
          </a:xfrm>
        </p:spPr>
        <p:txBody>
          <a:bodyPr/>
          <a:lstStyle/>
          <a:p>
            <a:r>
              <a:rPr lang="en-US" dirty="0"/>
              <a:t>Planting 1,111 </a:t>
            </a:r>
            <a:r>
              <a:rPr lang="en-US" dirty="0" err="1"/>
              <a:t>tph</a:t>
            </a:r>
            <a:r>
              <a:rPr lang="en-US" dirty="0"/>
              <a:t> (3 x 3 m)</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46543"/>
            <a:ext cx="5303838" cy="4133290"/>
          </a:xfrm>
        </p:spPr>
      </p:pic>
      <p:sp>
        <p:nvSpPr>
          <p:cNvPr id="11" name="Right Arrow 10"/>
          <p:cNvSpPr/>
          <p:nvPr/>
        </p:nvSpPr>
        <p:spPr>
          <a:xfrm rot="19093768">
            <a:off x="3050892" y="4368487"/>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9093768">
            <a:off x="8523006" y="4368487"/>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0800000">
            <a:off x="3275806" y="549189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0800000">
            <a:off x="8747919" y="549189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1987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planting</a:t>
            </a:r>
            <a:endParaRPr lang="en-GB" dirty="0"/>
          </a:p>
        </p:txBody>
      </p:sp>
      <p:sp>
        <p:nvSpPr>
          <p:cNvPr id="5" name="Text Placeholder 4"/>
          <p:cNvSpPr>
            <a:spLocks noGrp="1"/>
          </p:cNvSpPr>
          <p:nvPr>
            <p:ph type="body" sz="quarter" idx="3"/>
          </p:nvPr>
        </p:nvSpPr>
        <p:spPr>
          <a:xfrm>
            <a:off x="6096000" y="706515"/>
            <a:ext cx="4396339" cy="576262"/>
          </a:xfrm>
        </p:spPr>
        <p:txBody>
          <a:bodyPr/>
          <a:lstStyle/>
          <a:p>
            <a:r>
              <a:rPr lang="en-US" dirty="0"/>
              <a:t>Planting 1,111 </a:t>
            </a:r>
            <a:r>
              <a:rPr lang="en-US" dirty="0" err="1"/>
              <a:t>tph</a:t>
            </a:r>
            <a:r>
              <a:rPr lang="en-US" dirty="0"/>
              <a:t> (3 x 3 m)</a:t>
            </a:r>
            <a:endParaRPr lang="en-GB"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00715" y="1627188"/>
            <a:ext cx="4494407" cy="457200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019728" y="1627188"/>
            <a:ext cx="4512156" cy="4572000"/>
          </a:xfrm>
        </p:spPr>
      </p:pic>
    </p:spTree>
    <p:extLst>
      <p:ext uri="{BB962C8B-B14F-4D97-AF65-F5344CB8AC3E}">
        <p14:creationId xmlns:p14="http://schemas.microsoft.com/office/powerpoint/2010/main" val="3812318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8941" y="307975"/>
            <a:ext cx="7222206" cy="6242050"/>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49" y="3429000"/>
            <a:ext cx="3529868" cy="2296443"/>
          </a:xfrm>
          <a:prstGeom prst="rect">
            <a:avLst/>
          </a:prstGeom>
        </p:spPr>
      </p:pic>
      <p:sp>
        <p:nvSpPr>
          <p:cNvPr id="3" name="Title 2"/>
          <p:cNvSpPr>
            <a:spLocks noGrp="1"/>
          </p:cNvSpPr>
          <p:nvPr>
            <p:ph type="title"/>
          </p:nvPr>
        </p:nvSpPr>
        <p:spPr>
          <a:xfrm>
            <a:off x="598249" y="716438"/>
            <a:ext cx="3401064" cy="1787066"/>
          </a:xfrm>
        </p:spPr>
        <p:txBody>
          <a:bodyPr/>
          <a:lstStyle/>
          <a:p>
            <a:r>
              <a:rPr lang="en-US" sz="3600" dirty="0"/>
              <a:t>Drag scarification</a:t>
            </a:r>
            <a:endParaRPr lang="en-GB" sz="3600" dirty="0"/>
          </a:p>
        </p:txBody>
      </p:sp>
      <p:sp>
        <p:nvSpPr>
          <p:cNvPr id="5" name="Right Arrow 4"/>
          <p:cNvSpPr/>
          <p:nvPr/>
        </p:nvSpPr>
        <p:spPr>
          <a:xfrm>
            <a:off x="3841658" y="83778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9377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98249" y="716438"/>
            <a:ext cx="3401064" cy="1787066"/>
          </a:xfrm>
        </p:spPr>
        <p:txBody>
          <a:bodyPr/>
          <a:lstStyle/>
          <a:p>
            <a:r>
              <a:rPr lang="en-US" sz="3600" dirty="0">
                <a:solidFill>
                  <a:srgbClr val="EBEBEB"/>
                </a:solidFill>
              </a:rPr>
              <a:t>Planting</a:t>
            </a:r>
            <a:endParaRPr lang="en-GB"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76738" y="307579"/>
            <a:ext cx="7223125" cy="6242843"/>
          </a:xfrm>
        </p:spPr>
      </p:pic>
      <p:sp>
        <p:nvSpPr>
          <p:cNvPr id="5" name="Right Arrow 4"/>
          <p:cNvSpPr/>
          <p:nvPr/>
        </p:nvSpPr>
        <p:spPr>
          <a:xfrm>
            <a:off x="3841659" y="104894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3836058" y="378064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95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planting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49850"/>
            <a:ext cx="5303837" cy="4126676"/>
          </a:xfrm>
        </p:spPr>
      </p:pic>
      <p:sp>
        <p:nvSpPr>
          <p:cNvPr id="5" name="Text Placeholder 4"/>
          <p:cNvSpPr>
            <a:spLocks noGrp="1"/>
          </p:cNvSpPr>
          <p:nvPr>
            <p:ph type="body" sz="quarter" idx="3"/>
          </p:nvPr>
        </p:nvSpPr>
        <p:spPr>
          <a:xfrm>
            <a:off x="6096000" y="706515"/>
            <a:ext cx="4396339" cy="576262"/>
          </a:xfrm>
        </p:spPr>
        <p:txBody>
          <a:bodyPr/>
          <a:lstStyle/>
          <a:p>
            <a:r>
              <a:rPr lang="en-US" dirty="0"/>
              <a:t>Planting 1,111 </a:t>
            </a:r>
            <a:r>
              <a:rPr lang="en-US" dirty="0" err="1"/>
              <a:t>tph</a:t>
            </a:r>
            <a:r>
              <a:rPr lang="en-US" dirty="0"/>
              <a:t> (3 x 3 m)</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41376"/>
            <a:ext cx="5303838" cy="4143623"/>
          </a:xfrm>
        </p:spPr>
      </p:pic>
      <p:sp>
        <p:nvSpPr>
          <p:cNvPr id="6" name="Right Arrow 5"/>
          <p:cNvSpPr/>
          <p:nvPr/>
        </p:nvSpPr>
        <p:spPr>
          <a:xfrm>
            <a:off x="1840330" y="549189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7296684" y="5500367"/>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008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planting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10889" y="1627188"/>
            <a:ext cx="4529834" cy="4572000"/>
          </a:xfrm>
        </p:spPr>
      </p:pic>
      <p:sp>
        <p:nvSpPr>
          <p:cNvPr id="5" name="Text Placeholder 4"/>
          <p:cNvSpPr>
            <a:spLocks noGrp="1"/>
          </p:cNvSpPr>
          <p:nvPr>
            <p:ph type="body" sz="quarter" idx="3"/>
          </p:nvPr>
        </p:nvSpPr>
        <p:spPr>
          <a:xfrm>
            <a:off x="6096000" y="706515"/>
            <a:ext cx="4396339" cy="576262"/>
          </a:xfrm>
        </p:spPr>
        <p:txBody>
          <a:bodyPr/>
          <a:lstStyle/>
          <a:p>
            <a:r>
              <a:rPr lang="en-US" dirty="0"/>
              <a:t>Planting 1,111 </a:t>
            </a:r>
            <a:r>
              <a:rPr lang="en-US" dirty="0" err="1"/>
              <a:t>tph</a:t>
            </a:r>
            <a:r>
              <a:rPr lang="en-US" dirty="0"/>
              <a:t> (3 x 3 m)</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91880" y="1627188"/>
            <a:ext cx="4512078" cy="4572000"/>
          </a:xfrm>
        </p:spPr>
      </p:pic>
    </p:spTree>
    <p:extLst>
      <p:ext uri="{BB962C8B-B14F-4D97-AF65-F5344CB8AC3E}">
        <p14:creationId xmlns:p14="http://schemas.microsoft.com/office/powerpoint/2010/main" val="3016478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planting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10889" y="1627188"/>
            <a:ext cx="4529834" cy="4572000"/>
          </a:xfrm>
        </p:spPr>
      </p:pic>
      <p:sp>
        <p:nvSpPr>
          <p:cNvPr id="5" name="Text Placeholder 4"/>
          <p:cNvSpPr>
            <a:spLocks noGrp="1"/>
          </p:cNvSpPr>
          <p:nvPr>
            <p:ph type="body" sz="quarter" idx="3"/>
          </p:nvPr>
        </p:nvSpPr>
        <p:spPr>
          <a:xfrm>
            <a:off x="6096000" y="706515"/>
            <a:ext cx="4930066" cy="576262"/>
          </a:xfrm>
        </p:spPr>
        <p:txBody>
          <a:bodyPr/>
          <a:lstStyle/>
          <a:p>
            <a:r>
              <a:rPr lang="en-US" dirty="0"/>
              <a:t>Planting 4,444 </a:t>
            </a:r>
            <a:r>
              <a:rPr lang="en-US" dirty="0" err="1"/>
              <a:t>tph</a:t>
            </a:r>
            <a:r>
              <a:rPr lang="en-US" dirty="0"/>
              <a:t> (1.5 x 1.5 m)</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97778" y="1627188"/>
            <a:ext cx="4500282" cy="4572000"/>
          </a:xfrm>
        </p:spPr>
      </p:pic>
    </p:spTree>
    <p:extLst>
      <p:ext uri="{BB962C8B-B14F-4D97-AF65-F5344CB8AC3E}">
        <p14:creationId xmlns:p14="http://schemas.microsoft.com/office/powerpoint/2010/main" val="4232660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5854" y="306388"/>
            <a:ext cx="7204893" cy="6245225"/>
          </a:xfrm>
        </p:spPr>
      </p:pic>
      <p:sp>
        <p:nvSpPr>
          <p:cNvPr id="3" name="Title 2"/>
          <p:cNvSpPr>
            <a:spLocks noGrp="1"/>
          </p:cNvSpPr>
          <p:nvPr>
            <p:ph type="title"/>
          </p:nvPr>
        </p:nvSpPr>
        <p:spPr>
          <a:xfrm>
            <a:off x="598249" y="716438"/>
            <a:ext cx="3401064" cy="1787066"/>
          </a:xfrm>
        </p:spPr>
        <p:txBody>
          <a:bodyPr/>
          <a:lstStyle/>
          <a:p>
            <a:r>
              <a:rPr lang="en-US" sz="3600" dirty="0"/>
              <a:t>Weeding</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49" y="2503504"/>
            <a:ext cx="2756604" cy="3673009"/>
          </a:xfrm>
          <a:prstGeom prst="rect">
            <a:avLst/>
          </a:prstGeom>
        </p:spPr>
      </p:pic>
      <p:sp>
        <p:nvSpPr>
          <p:cNvPr id="5" name="Right Arrow 4"/>
          <p:cNvSpPr/>
          <p:nvPr/>
        </p:nvSpPr>
        <p:spPr>
          <a:xfrm>
            <a:off x="3841658" y="83328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4569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5854" y="306388"/>
            <a:ext cx="7204893" cy="6245225"/>
          </a:xfrm>
        </p:spPr>
      </p:pic>
      <p:sp>
        <p:nvSpPr>
          <p:cNvPr id="3" name="Title 2"/>
          <p:cNvSpPr>
            <a:spLocks noGrp="1"/>
          </p:cNvSpPr>
          <p:nvPr>
            <p:ph type="title"/>
          </p:nvPr>
        </p:nvSpPr>
        <p:spPr>
          <a:xfrm>
            <a:off x="598249" y="716438"/>
            <a:ext cx="3401064" cy="1787066"/>
          </a:xfrm>
        </p:spPr>
        <p:txBody>
          <a:bodyPr/>
          <a:lstStyle/>
          <a:p>
            <a:r>
              <a:rPr lang="en-US" sz="3600" dirty="0"/>
              <a:t>Weeding</a:t>
            </a:r>
            <a:endParaRPr lang="en-GB" dirty="0"/>
          </a:p>
        </p:txBody>
      </p:sp>
      <p:sp>
        <p:nvSpPr>
          <p:cNvPr id="5" name="Right Arrow 4"/>
          <p:cNvSpPr/>
          <p:nvPr/>
        </p:nvSpPr>
        <p:spPr>
          <a:xfrm>
            <a:off x="3850285" y="474105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3850284" y="415445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4409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weeding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55722"/>
            <a:ext cx="5303837" cy="4114931"/>
          </a:xfrm>
        </p:spPr>
      </p:pic>
      <p:sp>
        <p:nvSpPr>
          <p:cNvPr id="5" name="Text Placeholder 4"/>
          <p:cNvSpPr>
            <a:spLocks noGrp="1"/>
          </p:cNvSpPr>
          <p:nvPr>
            <p:ph type="body" sz="quarter" idx="3"/>
          </p:nvPr>
        </p:nvSpPr>
        <p:spPr>
          <a:xfrm>
            <a:off x="6096000" y="706515"/>
            <a:ext cx="4396339" cy="576262"/>
          </a:xfrm>
        </p:spPr>
        <p:txBody>
          <a:bodyPr/>
          <a:lstStyle/>
          <a:p>
            <a:r>
              <a:rPr lang="en-US" dirty="0"/>
              <a:t>Weeding</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54982"/>
            <a:ext cx="5303838" cy="4116411"/>
          </a:xfrm>
        </p:spPr>
      </p:pic>
      <p:sp>
        <p:nvSpPr>
          <p:cNvPr id="6" name="Right Arrow 5"/>
          <p:cNvSpPr/>
          <p:nvPr/>
        </p:nvSpPr>
        <p:spPr>
          <a:xfrm rot="13372836">
            <a:off x="4795344" y="3774707"/>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3372836">
            <a:off x="10267426" y="3774708"/>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6467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55722"/>
            <a:ext cx="5303837" cy="4114931"/>
          </a:xfrm>
        </p:spPr>
      </p:pic>
      <p:sp>
        <p:nvSpPr>
          <p:cNvPr id="3" name="Text Placeholder 2"/>
          <p:cNvSpPr>
            <a:spLocks noGrp="1"/>
          </p:cNvSpPr>
          <p:nvPr>
            <p:ph type="body" idx="1"/>
          </p:nvPr>
        </p:nvSpPr>
        <p:spPr>
          <a:xfrm>
            <a:off x="623919" y="706515"/>
            <a:ext cx="4396338" cy="576262"/>
          </a:xfrm>
        </p:spPr>
        <p:txBody>
          <a:bodyPr/>
          <a:lstStyle/>
          <a:p>
            <a:r>
              <a:rPr lang="en-US" dirty="0"/>
              <a:t>No weeding</a:t>
            </a:r>
            <a:endParaRPr lang="en-GB" dirty="0"/>
          </a:p>
        </p:txBody>
      </p:sp>
      <p:sp>
        <p:nvSpPr>
          <p:cNvPr id="5" name="Text Placeholder 4"/>
          <p:cNvSpPr>
            <a:spLocks noGrp="1"/>
          </p:cNvSpPr>
          <p:nvPr>
            <p:ph type="body" sz="quarter" idx="3"/>
          </p:nvPr>
        </p:nvSpPr>
        <p:spPr>
          <a:xfrm>
            <a:off x="6096000" y="706515"/>
            <a:ext cx="4396339" cy="576262"/>
          </a:xfrm>
        </p:spPr>
        <p:txBody>
          <a:bodyPr/>
          <a:lstStyle/>
          <a:p>
            <a:r>
              <a:rPr lang="en-US" dirty="0"/>
              <a:t>Weeding</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54982"/>
            <a:ext cx="5303838" cy="4116411"/>
          </a:xfrm>
        </p:spPr>
      </p:pic>
      <p:sp>
        <p:nvSpPr>
          <p:cNvPr id="11" name="Right Arrow 10"/>
          <p:cNvSpPr/>
          <p:nvPr/>
        </p:nvSpPr>
        <p:spPr>
          <a:xfrm rot="18896401">
            <a:off x="9682370" y="355235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8896401">
            <a:off x="4130644" y="3555151"/>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1633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55722"/>
            <a:ext cx="5303837" cy="4114931"/>
          </a:xfrm>
        </p:spPr>
      </p:pic>
      <p:sp>
        <p:nvSpPr>
          <p:cNvPr id="3" name="Text Placeholder 2"/>
          <p:cNvSpPr>
            <a:spLocks noGrp="1"/>
          </p:cNvSpPr>
          <p:nvPr>
            <p:ph type="body" idx="1"/>
          </p:nvPr>
        </p:nvSpPr>
        <p:spPr>
          <a:xfrm>
            <a:off x="623919" y="706515"/>
            <a:ext cx="4396338" cy="576262"/>
          </a:xfrm>
        </p:spPr>
        <p:txBody>
          <a:bodyPr/>
          <a:lstStyle/>
          <a:p>
            <a:r>
              <a:rPr lang="en-US" dirty="0"/>
              <a:t>No weeding</a:t>
            </a:r>
            <a:endParaRPr lang="en-GB" dirty="0"/>
          </a:p>
        </p:txBody>
      </p:sp>
      <p:sp>
        <p:nvSpPr>
          <p:cNvPr id="5" name="Text Placeholder 4"/>
          <p:cNvSpPr>
            <a:spLocks noGrp="1"/>
          </p:cNvSpPr>
          <p:nvPr>
            <p:ph type="body" sz="quarter" idx="3"/>
          </p:nvPr>
        </p:nvSpPr>
        <p:spPr>
          <a:xfrm>
            <a:off x="6096000" y="706515"/>
            <a:ext cx="4396339" cy="576262"/>
          </a:xfrm>
        </p:spPr>
        <p:txBody>
          <a:bodyPr/>
          <a:lstStyle/>
          <a:p>
            <a:r>
              <a:rPr lang="en-US" dirty="0"/>
              <a:t>Weeding</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54982"/>
            <a:ext cx="5303838" cy="4116411"/>
          </a:xfrm>
        </p:spPr>
      </p:pic>
      <p:sp>
        <p:nvSpPr>
          <p:cNvPr id="8" name="Right Arrow 7"/>
          <p:cNvSpPr/>
          <p:nvPr/>
        </p:nvSpPr>
        <p:spPr>
          <a:xfrm>
            <a:off x="1063953" y="4749679"/>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6495719" y="4749679"/>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3774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55722"/>
            <a:ext cx="5303837" cy="4114931"/>
          </a:xfrm>
        </p:spPr>
      </p:pic>
      <p:sp>
        <p:nvSpPr>
          <p:cNvPr id="3" name="Text Placeholder 2"/>
          <p:cNvSpPr>
            <a:spLocks noGrp="1"/>
          </p:cNvSpPr>
          <p:nvPr>
            <p:ph type="body" idx="1"/>
          </p:nvPr>
        </p:nvSpPr>
        <p:spPr>
          <a:xfrm>
            <a:off x="623919" y="706515"/>
            <a:ext cx="4396338" cy="576262"/>
          </a:xfrm>
        </p:spPr>
        <p:txBody>
          <a:bodyPr/>
          <a:lstStyle/>
          <a:p>
            <a:r>
              <a:rPr lang="en-US" dirty="0"/>
              <a:t>No weeding</a:t>
            </a:r>
            <a:endParaRPr lang="en-GB" dirty="0"/>
          </a:p>
        </p:txBody>
      </p:sp>
      <p:sp>
        <p:nvSpPr>
          <p:cNvPr id="5" name="Text Placeholder 4"/>
          <p:cNvSpPr>
            <a:spLocks noGrp="1"/>
          </p:cNvSpPr>
          <p:nvPr>
            <p:ph type="body" sz="quarter" idx="3"/>
          </p:nvPr>
        </p:nvSpPr>
        <p:spPr>
          <a:xfrm>
            <a:off x="6096000" y="706515"/>
            <a:ext cx="4396339" cy="576262"/>
          </a:xfrm>
        </p:spPr>
        <p:txBody>
          <a:bodyPr/>
          <a:lstStyle/>
          <a:p>
            <a:r>
              <a:rPr lang="en-US" dirty="0"/>
              <a:t>Weeding</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54982"/>
            <a:ext cx="5303838" cy="4116411"/>
          </a:xfrm>
        </p:spPr>
      </p:pic>
      <p:sp>
        <p:nvSpPr>
          <p:cNvPr id="8" name="Right Arrow 7"/>
          <p:cNvSpPr/>
          <p:nvPr/>
        </p:nvSpPr>
        <p:spPr>
          <a:xfrm>
            <a:off x="1063953" y="5486021"/>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6573357" y="5486021"/>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3682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8941" y="307975"/>
            <a:ext cx="7222206" cy="6242050"/>
          </a:xfrm>
        </p:spPr>
      </p:pic>
      <p:sp>
        <p:nvSpPr>
          <p:cNvPr id="3" name="Title 2"/>
          <p:cNvSpPr>
            <a:spLocks noGrp="1"/>
          </p:cNvSpPr>
          <p:nvPr>
            <p:ph type="title"/>
          </p:nvPr>
        </p:nvSpPr>
        <p:spPr>
          <a:xfrm>
            <a:off x="598249" y="716438"/>
            <a:ext cx="3401064" cy="1787066"/>
          </a:xfrm>
        </p:spPr>
        <p:txBody>
          <a:bodyPr/>
          <a:lstStyle/>
          <a:p>
            <a:r>
              <a:rPr lang="en-US" sz="3600" dirty="0"/>
              <a:t>Drag scarification</a:t>
            </a:r>
            <a:endParaRPr lang="en-GB" sz="3600" dirty="0"/>
          </a:p>
        </p:txBody>
      </p:sp>
      <p:sp>
        <p:nvSpPr>
          <p:cNvPr id="7" name="Right Arrow 6"/>
          <p:cNvSpPr/>
          <p:nvPr/>
        </p:nvSpPr>
        <p:spPr>
          <a:xfrm>
            <a:off x="3804642" y="378692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0803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weeding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13744" y="1627188"/>
            <a:ext cx="4524125" cy="4572000"/>
          </a:xfrm>
        </p:spPr>
      </p:pic>
      <p:sp>
        <p:nvSpPr>
          <p:cNvPr id="5" name="Text Placeholder 4"/>
          <p:cNvSpPr>
            <a:spLocks noGrp="1"/>
          </p:cNvSpPr>
          <p:nvPr>
            <p:ph type="body" sz="quarter" idx="3"/>
          </p:nvPr>
        </p:nvSpPr>
        <p:spPr>
          <a:xfrm>
            <a:off x="6096000" y="706515"/>
            <a:ext cx="4396339" cy="576262"/>
          </a:xfrm>
        </p:spPr>
        <p:txBody>
          <a:bodyPr/>
          <a:lstStyle/>
          <a:p>
            <a:r>
              <a:rPr lang="en-US" dirty="0"/>
              <a:t>Weeding</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88884" y="1627188"/>
            <a:ext cx="4518070" cy="4572000"/>
          </a:xfrm>
        </p:spPr>
      </p:pic>
    </p:spTree>
    <p:extLst>
      <p:ext uri="{BB962C8B-B14F-4D97-AF65-F5344CB8AC3E}">
        <p14:creationId xmlns:p14="http://schemas.microsoft.com/office/powerpoint/2010/main" val="2277791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98249" y="716438"/>
            <a:ext cx="3401064" cy="1787066"/>
          </a:xfrm>
        </p:spPr>
        <p:txBody>
          <a:bodyPr/>
          <a:lstStyle/>
          <a:p>
            <a:r>
              <a:rPr lang="en-US" sz="3600" dirty="0"/>
              <a:t>Weeding</a:t>
            </a:r>
            <a:endParaRPr lang="en-GB"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76738" y="265216"/>
            <a:ext cx="7223125" cy="6241842"/>
          </a:xfrm>
        </p:spPr>
      </p:pic>
      <p:sp>
        <p:nvSpPr>
          <p:cNvPr id="4" name="Right Arrow 3"/>
          <p:cNvSpPr/>
          <p:nvPr/>
        </p:nvSpPr>
        <p:spPr>
          <a:xfrm>
            <a:off x="3841658" y="83328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8569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weeding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41377"/>
            <a:ext cx="5303837" cy="4143622"/>
          </a:xfrm>
        </p:spPr>
      </p:pic>
      <p:sp>
        <p:nvSpPr>
          <p:cNvPr id="5" name="Text Placeholder 4"/>
          <p:cNvSpPr>
            <a:spLocks noGrp="1"/>
          </p:cNvSpPr>
          <p:nvPr>
            <p:ph type="body" sz="quarter" idx="3"/>
          </p:nvPr>
        </p:nvSpPr>
        <p:spPr>
          <a:xfrm>
            <a:off x="6096000" y="706515"/>
            <a:ext cx="4396339" cy="576262"/>
          </a:xfrm>
        </p:spPr>
        <p:txBody>
          <a:bodyPr/>
          <a:lstStyle/>
          <a:p>
            <a:r>
              <a:rPr lang="en-US" dirty="0"/>
              <a:t>Weeding</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40652"/>
            <a:ext cx="5303838" cy="4145071"/>
          </a:xfrm>
        </p:spPr>
      </p:pic>
      <p:sp>
        <p:nvSpPr>
          <p:cNvPr id="6" name="Right Arrow 5"/>
          <p:cNvSpPr/>
          <p:nvPr/>
        </p:nvSpPr>
        <p:spPr>
          <a:xfrm>
            <a:off x="1814451" y="5500367"/>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7322563" y="5500367"/>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9096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weeding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13869" y="1627188"/>
            <a:ext cx="4523874" cy="4572000"/>
          </a:xfrm>
        </p:spPr>
      </p:pic>
      <p:sp>
        <p:nvSpPr>
          <p:cNvPr id="5" name="Text Placeholder 4"/>
          <p:cNvSpPr>
            <a:spLocks noGrp="1"/>
          </p:cNvSpPr>
          <p:nvPr>
            <p:ph type="body" sz="quarter" idx="3"/>
          </p:nvPr>
        </p:nvSpPr>
        <p:spPr>
          <a:xfrm>
            <a:off x="6096000" y="706515"/>
            <a:ext cx="4396339" cy="576262"/>
          </a:xfrm>
        </p:spPr>
        <p:txBody>
          <a:bodyPr/>
          <a:lstStyle/>
          <a:p>
            <a:r>
              <a:rPr lang="en-US" dirty="0"/>
              <a:t>Weeding</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97778" y="1627188"/>
            <a:ext cx="4500282" cy="4572000"/>
          </a:xfrm>
        </p:spPr>
      </p:pic>
    </p:spTree>
    <p:extLst>
      <p:ext uri="{BB962C8B-B14F-4D97-AF65-F5344CB8AC3E}">
        <p14:creationId xmlns:p14="http://schemas.microsoft.com/office/powerpoint/2010/main" val="1472314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1228" y="306388"/>
            <a:ext cx="7194145" cy="6245225"/>
          </a:xfrm>
        </p:spPr>
      </p:pic>
      <p:sp>
        <p:nvSpPr>
          <p:cNvPr id="3" name="Title 2"/>
          <p:cNvSpPr>
            <a:spLocks noGrp="1"/>
          </p:cNvSpPr>
          <p:nvPr>
            <p:ph type="title"/>
          </p:nvPr>
        </p:nvSpPr>
        <p:spPr>
          <a:xfrm>
            <a:off x="598249" y="716438"/>
            <a:ext cx="3401064" cy="1787066"/>
          </a:xfrm>
        </p:spPr>
        <p:txBody>
          <a:bodyPr/>
          <a:lstStyle/>
          <a:p>
            <a:r>
              <a:rPr lang="en-US" sz="3600" dirty="0"/>
              <a:t>Thinning</a:t>
            </a:r>
            <a:endParaRPr lang="en-GB" sz="3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993" y="2503504"/>
            <a:ext cx="2734476" cy="3643654"/>
          </a:xfrm>
          <a:prstGeom prst="rect">
            <a:avLst/>
          </a:prstGeom>
        </p:spPr>
      </p:pic>
      <p:sp>
        <p:nvSpPr>
          <p:cNvPr id="5" name="Right Arrow 4"/>
          <p:cNvSpPr/>
          <p:nvPr/>
        </p:nvSpPr>
        <p:spPr>
          <a:xfrm>
            <a:off x="3774400" y="716438"/>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8680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1228" y="306388"/>
            <a:ext cx="7194145" cy="6245225"/>
          </a:xfrm>
        </p:spPr>
      </p:pic>
      <p:sp>
        <p:nvSpPr>
          <p:cNvPr id="3" name="Title 2"/>
          <p:cNvSpPr>
            <a:spLocks noGrp="1"/>
          </p:cNvSpPr>
          <p:nvPr>
            <p:ph type="title"/>
          </p:nvPr>
        </p:nvSpPr>
        <p:spPr>
          <a:xfrm>
            <a:off x="598249" y="716438"/>
            <a:ext cx="3401064" cy="1787066"/>
          </a:xfrm>
        </p:spPr>
        <p:txBody>
          <a:bodyPr/>
          <a:lstStyle/>
          <a:p>
            <a:r>
              <a:rPr lang="en-US" sz="3600" dirty="0"/>
              <a:t>Thinning</a:t>
            </a:r>
            <a:endParaRPr lang="en-GB" sz="3600" dirty="0"/>
          </a:p>
        </p:txBody>
      </p:sp>
      <p:sp>
        <p:nvSpPr>
          <p:cNvPr id="6" name="Right Arrow 5"/>
          <p:cNvSpPr/>
          <p:nvPr/>
        </p:nvSpPr>
        <p:spPr>
          <a:xfrm>
            <a:off x="3774400" y="4719451"/>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157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98249" y="716438"/>
            <a:ext cx="3401064" cy="1787066"/>
          </a:xfrm>
        </p:spPr>
        <p:txBody>
          <a:bodyPr/>
          <a:lstStyle/>
          <a:p>
            <a:r>
              <a:rPr lang="en-US" sz="3600" dirty="0"/>
              <a:t>Thinning</a:t>
            </a:r>
            <a:endParaRPr lang="en-GB" sz="3600" dirty="0"/>
          </a:p>
        </p:txBody>
      </p:sp>
      <p:sp>
        <p:nvSpPr>
          <p:cNvPr id="5" name="Right Arrow 4"/>
          <p:cNvSpPr/>
          <p:nvPr/>
        </p:nvSpPr>
        <p:spPr>
          <a:xfrm rot="8280575">
            <a:off x="9185564" y="512950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3774400" y="5217761"/>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1228" y="306388"/>
            <a:ext cx="7194145" cy="6245225"/>
          </a:xfrm>
        </p:spPr>
      </p:pic>
    </p:spTree>
    <p:extLst>
      <p:ext uri="{BB962C8B-B14F-4D97-AF65-F5344CB8AC3E}">
        <p14:creationId xmlns:p14="http://schemas.microsoft.com/office/powerpoint/2010/main" val="520594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thinning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32145"/>
            <a:ext cx="5303837" cy="4162085"/>
          </a:xfrm>
        </p:spPr>
      </p:pic>
      <p:sp>
        <p:nvSpPr>
          <p:cNvPr id="5" name="Text Placeholder 4"/>
          <p:cNvSpPr>
            <a:spLocks noGrp="1"/>
          </p:cNvSpPr>
          <p:nvPr>
            <p:ph type="body" sz="quarter" idx="3"/>
          </p:nvPr>
        </p:nvSpPr>
        <p:spPr>
          <a:xfrm>
            <a:off x="6096000" y="706515"/>
            <a:ext cx="5303520" cy="576262"/>
          </a:xfrm>
        </p:spPr>
        <p:txBody>
          <a:bodyPr/>
          <a:lstStyle/>
          <a:p>
            <a:r>
              <a:rPr lang="en-US" dirty="0">
                <a:solidFill>
                  <a:srgbClr val="1E5155">
                    <a:lumMod val="40000"/>
                    <a:lumOff val="60000"/>
                  </a:srgbClr>
                </a:solidFill>
              </a:rPr>
              <a:t>Thinning to 4,444 </a:t>
            </a:r>
            <a:r>
              <a:rPr lang="en-US" dirty="0" err="1">
                <a:solidFill>
                  <a:srgbClr val="1E5155">
                    <a:lumMod val="40000"/>
                    <a:lumOff val="60000"/>
                  </a:srgbClr>
                </a:solidFill>
              </a:rPr>
              <a:t>tph</a:t>
            </a:r>
            <a:r>
              <a:rPr lang="en-US" dirty="0">
                <a:solidFill>
                  <a:srgbClr val="1E5155">
                    <a:lumMod val="40000"/>
                    <a:lumOff val="60000"/>
                  </a:srgbClr>
                </a:solidFill>
              </a:rPr>
              <a:t> (1.5 x 1.5 m)</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39507"/>
            <a:ext cx="5303838" cy="4147362"/>
          </a:xfrm>
        </p:spPr>
      </p:pic>
      <p:sp>
        <p:nvSpPr>
          <p:cNvPr id="6" name="Right Arrow 5"/>
          <p:cNvSpPr/>
          <p:nvPr/>
        </p:nvSpPr>
        <p:spPr>
          <a:xfrm rot="10800000">
            <a:off x="10374250" y="244642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0800000">
            <a:off x="10374250" y="280586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0800000">
            <a:off x="10374250" y="354102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0590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thinning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32145"/>
            <a:ext cx="5303837" cy="4162085"/>
          </a:xfrm>
        </p:spPr>
      </p:pic>
      <p:sp>
        <p:nvSpPr>
          <p:cNvPr id="5" name="Text Placeholder 4"/>
          <p:cNvSpPr>
            <a:spLocks noGrp="1"/>
          </p:cNvSpPr>
          <p:nvPr>
            <p:ph type="body" sz="quarter" idx="3"/>
          </p:nvPr>
        </p:nvSpPr>
        <p:spPr>
          <a:xfrm>
            <a:off x="6096000" y="706515"/>
            <a:ext cx="5303520" cy="576262"/>
          </a:xfrm>
        </p:spPr>
        <p:txBody>
          <a:bodyPr/>
          <a:lstStyle/>
          <a:p>
            <a:r>
              <a:rPr lang="en-US" dirty="0">
                <a:solidFill>
                  <a:srgbClr val="1E5155">
                    <a:lumMod val="40000"/>
                    <a:lumOff val="60000"/>
                  </a:srgbClr>
                </a:solidFill>
              </a:rPr>
              <a:t>Thinning to 4,444 </a:t>
            </a:r>
            <a:r>
              <a:rPr lang="en-US" dirty="0" err="1">
                <a:solidFill>
                  <a:srgbClr val="1E5155">
                    <a:lumMod val="40000"/>
                    <a:lumOff val="60000"/>
                  </a:srgbClr>
                </a:solidFill>
              </a:rPr>
              <a:t>tph</a:t>
            </a:r>
            <a:r>
              <a:rPr lang="en-US" dirty="0">
                <a:solidFill>
                  <a:srgbClr val="1E5155">
                    <a:lumMod val="40000"/>
                    <a:lumOff val="60000"/>
                  </a:srgbClr>
                </a:solidFill>
              </a:rPr>
              <a:t> (1.5 x 1.5 m)</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39507"/>
            <a:ext cx="5303838" cy="4147362"/>
          </a:xfrm>
        </p:spPr>
      </p:pic>
      <p:sp>
        <p:nvSpPr>
          <p:cNvPr id="10" name="Right Arrow 9"/>
          <p:cNvSpPr/>
          <p:nvPr/>
        </p:nvSpPr>
        <p:spPr>
          <a:xfrm rot="13372836">
            <a:off x="4726330" y="375745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3372836">
            <a:off x="10183975" y="375745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8397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thinning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32145"/>
            <a:ext cx="5303837" cy="4162085"/>
          </a:xfrm>
        </p:spPr>
      </p:pic>
      <p:sp>
        <p:nvSpPr>
          <p:cNvPr id="5" name="Text Placeholder 4"/>
          <p:cNvSpPr>
            <a:spLocks noGrp="1"/>
          </p:cNvSpPr>
          <p:nvPr>
            <p:ph type="body" sz="quarter" idx="3"/>
          </p:nvPr>
        </p:nvSpPr>
        <p:spPr>
          <a:xfrm>
            <a:off x="6096000" y="706515"/>
            <a:ext cx="5303520" cy="576262"/>
          </a:xfrm>
        </p:spPr>
        <p:txBody>
          <a:bodyPr/>
          <a:lstStyle/>
          <a:p>
            <a:r>
              <a:rPr lang="en-US" dirty="0">
                <a:solidFill>
                  <a:srgbClr val="1E5155">
                    <a:lumMod val="40000"/>
                    <a:lumOff val="60000"/>
                  </a:srgbClr>
                </a:solidFill>
              </a:rPr>
              <a:t>Thinning to 4,444 </a:t>
            </a:r>
            <a:r>
              <a:rPr lang="en-US" dirty="0" err="1">
                <a:solidFill>
                  <a:srgbClr val="1E5155">
                    <a:lumMod val="40000"/>
                    <a:lumOff val="60000"/>
                  </a:srgbClr>
                </a:solidFill>
              </a:rPr>
              <a:t>tph</a:t>
            </a:r>
            <a:r>
              <a:rPr lang="en-US" dirty="0">
                <a:solidFill>
                  <a:srgbClr val="1E5155">
                    <a:lumMod val="40000"/>
                    <a:lumOff val="60000"/>
                  </a:srgbClr>
                </a:solidFill>
              </a:rPr>
              <a:t> (1.5 x 1.5 m)</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39507"/>
            <a:ext cx="5303838" cy="4147362"/>
          </a:xfrm>
        </p:spPr>
      </p:pic>
      <p:sp>
        <p:nvSpPr>
          <p:cNvPr id="8" name="Right Arrow 7"/>
          <p:cNvSpPr/>
          <p:nvPr/>
        </p:nvSpPr>
        <p:spPr>
          <a:xfrm rot="16200000">
            <a:off x="5198404" y="386163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6200000">
            <a:off x="10707807" y="386163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924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96000" y="1909836"/>
            <a:ext cx="5303838" cy="4006703"/>
          </a:xfrm>
        </p:spPr>
      </p:pic>
      <p:sp>
        <p:nvSpPr>
          <p:cNvPr id="3" name="Text Placeholder 2"/>
          <p:cNvSpPr>
            <a:spLocks noGrp="1"/>
          </p:cNvSpPr>
          <p:nvPr>
            <p:ph type="body" idx="1"/>
          </p:nvPr>
        </p:nvSpPr>
        <p:spPr>
          <a:xfrm>
            <a:off x="623919" y="706515"/>
            <a:ext cx="4396338" cy="576262"/>
          </a:xfrm>
        </p:spPr>
        <p:txBody>
          <a:bodyPr/>
          <a:lstStyle/>
          <a:p>
            <a:r>
              <a:rPr lang="en-US" dirty="0"/>
              <a:t>No site preparation</a:t>
            </a:r>
            <a:endParaRPr lang="en-GB" dirty="0"/>
          </a:p>
        </p:txBody>
      </p:sp>
      <p:sp>
        <p:nvSpPr>
          <p:cNvPr id="5" name="Text Placeholder 4"/>
          <p:cNvSpPr>
            <a:spLocks noGrp="1"/>
          </p:cNvSpPr>
          <p:nvPr>
            <p:ph type="body" sz="quarter" idx="3"/>
          </p:nvPr>
        </p:nvSpPr>
        <p:spPr>
          <a:xfrm>
            <a:off x="6096000" y="706515"/>
            <a:ext cx="4396339" cy="576262"/>
          </a:xfrm>
        </p:spPr>
        <p:txBody>
          <a:bodyPr/>
          <a:lstStyle/>
          <a:p>
            <a:r>
              <a:rPr lang="en-US" dirty="0"/>
              <a:t>Drag scarification</a:t>
            </a:r>
            <a:endParaRPr lang="en-GB" dirty="0"/>
          </a:p>
        </p:txBody>
      </p:sp>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3888" y="1913439"/>
            <a:ext cx="5303837" cy="3999497"/>
          </a:xfrm>
        </p:spPr>
      </p:pic>
      <p:sp>
        <p:nvSpPr>
          <p:cNvPr id="8" name="Right Arrow 7"/>
          <p:cNvSpPr/>
          <p:nvPr/>
        </p:nvSpPr>
        <p:spPr>
          <a:xfrm rot="13372836">
            <a:off x="4795344" y="3753203"/>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3372836">
            <a:off x="10267426" y="3753203"/>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151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thinning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32145"/>
            <a:ext cx="5303837" cy="4162085"/>
          </a:xfrm>
        </p:spPr>
      </p:pic>
      <p:sp>
        <p:nvSpPr>
          <p:cNvPr id="5" name="Text Placeholder 4"/>
          <p:cNvSpPr>
            <a:spLocks noGrp="1"/>
          </p:cNvSpPr>
          <p:nvPr>
            <p:ph type="body" sz="quarter" idx="3"/>
          </p:nvPr>
        </p:nvSpPr>
        <p:spPr>
          <a:xfrm>
            <a:off x="6096000" y="706515"/>
            <a:ext cx="5303520" cy="576262"/>
          </a:xfrm>
        </p:spPr>
        <p:txBody>
          <a:bodyPr/>
          <a:lstStyle/>
          <a:p>
            <a:r>
              <a:rPr lang="en-US" dirty="0">
                <a:solidFill>
                  <a:srgbClr val="1E5155">
                    <a:lumMod val="40000"/>
                    <a:lumOff val="60000"/>
                  </a:srgbClr>
                </a:solidFill>
              </a:rPr>
              <a:t>Thinning to 4,444 </a:t>
            </a:r>
            <a:r>
              <a:rPr lang="en-US" dirty="0" err="1">
                <a:solidFill>
                  <a:srgbClr val="1E5155">
                    <a:lumMod val="40000"/>
                    <a:lumOff val="60000"/>
                  </a:srgbClr>
                </a:solidFill>
              </a:rPr>
              <a:t>tph</a:t>
            </a:r>
            <a:r>
              <a:rPr lang="en-US" dirty="0">
                <a:solidFill>
                  <a:srgbClr val="1E5155">
                    <a:lumMod val="40000"/>
                    <a:lumOff val="60000"/>
                  </a:srgbClr>
                </a:solidFill>
              </a:rPr>
              <a:t> (1.5 x 1.5 m)</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39507"/>
            <a:ext cx="5303838" cy="4147362"/>
          </a:xfrm>
        </p:spPr>
      </p:pic>
      <p:sp>
        <p:nvSpPr>
          <p:cNvPr id="10" name="Right Arrow 9"/>
          <p:cNvSpPr/>
          <p:nvPr/>
        </p:nvSpPr>
        <p:spPr>
          <a:xfrm rot="19093768">
            <a:off x="3050892" y="4405867"/>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9093768">
            <a:off x="8522847" y="4405869"/>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1823078" y="548102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7254845" y="548102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506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thinning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16878" y="1627188"/>
            <a:ext cx="4517857" cy="4572000"/>
          </a:xfrm>
        </p:spPr>
      </p:pic>
      <p:sp>
        <p:nvSpPr>
          <p:cNvPr id="5" name="Text Placeholder 4"/>
          <p:cNvSpPr>
            <a:spLocks noGrp="1"/>
          </p:cNvSpPr>
          <p:nvPr>
            <p:ph type="body" sz="quarter" idx="3"/>
          </p:nvPr>
        </p:nvSpPr>
        <p:spPr>
          <a:xfrm>
            <a:off x="6096000" y="706515"/>
            <a:ext cx="5213230" cy="576262"/>
          </a:xfrm>
        </p:spPr>
        <p:txBody>
          <a:bodyPr/>
          <a:lstStyle/>
          <a:p>
            <a:pPr lvl="0">
              <a:buClr>
                <a:srgbClr val="1E5155">
                  <a:lumMod val="40000"/>
                  <a:lumOff val="60000"/>
                </a:srgbClr>
              </a:buClr>
            </a:pPr>
            <a:r>
              <a:rPr lang="en-US" dirty="0">
                <a:solidFill>
                  <a:srgbClr val="1E5155">
                    <a:lumMod val="40000"/>
                    <a:lumOff val="60000"/>
                  </a:srgbClr>
                </a:solidFill>
              </a:rPr>
              <a:t>Thinning to 4,444 </a:t>
            </a:r>
            <a:r>
              <a:rPr lang="en-US" dirty="0" err="1">
                <a:solidFill>
                  <a:srgbClr val="1E5155">
                    <a:lumMod val="40000"/>
                    <a:lumOff val="60000"/>
                  </a:srgbClr>
                </a:solidFill>
              </a:rPr>
              <a:t>tph</a:t>
            </a:r>
            <a:r>
              <a:rPr lang="en-US" dirty="0">
                <a:solidFill>
                  <a:srgbClr val="1E5155">
                    <a:lumMod val="40000"/>
                    <a:lumOff val="60000"/>
                  </a:srgbClr>
                </a:solidFill>
              </a:rPr>
              <a:t> (1.5 x 1.5 m)</a:t>
            </a:r>
            <a:endParaRPr lang="en-GB" dirty="0">
              <a:solidFill>
                <a:srgbClr val="1E5155">
                  <a:lumMod val="40000"/>
                  <a:lumOff val="60000"/>
                </a:srgbClr>
              </a:solidFill>
            </a:endParaRPr>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94833" y="1627188"/>
            <a:ext cx="4506172" cy="4572000"/>
          </a:xfrm>
        </p:spPr>
      </p:pic>
    </p:spTree>
    <p:extLst>
      <p:ext uri="{BB962C8B-B14F-4D97-AF65-F5344CB8AC3E}">
        <p14:creationId xmlns:p14="http://schemas.microsoft.com/office/powerpoint/2010/main" val="3006558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thinning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9337" y="1627188"/>
            <a:ext cx="4972938" cy="4572000"/>
          </a:xfrm>
        </p:spPr>
      </p:pic>
      <p:sp>
        <p:nvSpPr>
          <p:cNvPr id="5" name="Text Placeholder 4"/>
          <p:cNvSpPr>
            <a:spLocks noGrp="1"/>
          </p:cNvSpPr>
          <p:nvPr>
            <p:ph type="body" sz="quarter" idx="3"/>
          </p:nvPr>
        </p:nvSpPr>
        <p:spPr>
          <a:xfrm>
            <a:off x="6096000" y="706515"/>
            <a:ext cx="5213230" cy="576262"/>
          </a:xfrm>
        </p:spPr>
        <p:txBody>
          <a:bodyPr/>
          <a:lstStyle/>
          <a:p>
            <a:pPr lvl="0">
              <a:buClr>
                <a:srgbClr val="1E5155">
                  <a:lumMod val="40000"/>
                  <a:lumOff val="60000"/>
                </a:srgbClr>
              </a:buClr>
            </a:pPr>
            <a:r>
              <a:rPr lang="en-US" dirty="0">
                <a:solidFill>
                  <a:srgbClr val="1E5155">
                    <a:lumMod val="40000"/>
                    <a:lumOff val="60000"/>
                  </a:srgbClr>
                </a:solidFill>
              </a:rPr>
              <a:t>Thinning to 4,444 </a:t>
            </a:r>
            <a:r>
              <a:rPr lang="en-US" dirty="0" err="1">
                <a:solidFill>
                  <a:srgbClr val="1E5155">
                    <a:lumMod val="40000"/>
                    <a:lumOff val="60000"/>
                  </a:srgbClr>
                </a:solidFill>
              </a:rPr>
              <a:t>tph</a:t>
            </a:r>
            <a:r>
              <a:rPr lang="en-US" dirty="0">
                <a:solidFill>
                  <a:srgbClr val="1E5155">
                    <a:lumMod val="40000"/>
                    <a:lumOff val="60000"/>
                  </a:srgbClr>
                </a:solidFill>
              </a:rPr>
              <a:t> (1.5 x 1.5 m)</a:t>
            </a:r>
            <a:endParaRPr lang="en-GB" dirty="0">
              <a:solidFill>
                <a:srgbClr val="1E5155">
                  <a:lumMod val="40000"/>
                  <a:lumOff val="60000"/>
                </a:srgbClr>
              </a:solidFill>
            </a:endParaRPr>
          </a:p>
        </p:txBody>
      </p:sp>
      <p:pic>
        <p:nvPicPr>
          <p:cNvPr id="10" name="Content Placeholder 9"/>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64403" y="1627188"/>
            <a:ext cx="4967031" cy="4572000"/>
          </a:xfrm>
        </p:spPr>
      </p:pic>
      <p:sp>
        <p:nvSpPr>
          <p:cNvPr id="6" name="Right Arrow 5"/>
          <p:cNvSpPr/>
          <p:nvPr/>
        </p:nvSpPr>
        <p:spPr>
          <a:xfrm>
            <a:off x="1887793" y="3708754"/>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7345438" y="3262666"/>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825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thinning</a:t>
            </a:r>
            <a:endParaRPr lang="en-GB" dirty="0"/>
          </a:p>
        </p:txBody>
      </p:sp>
      <p:sp>
        <p:nvSpPr>
          <p:cNvPr id="5" name="Text Placeholder 4"/>
          <p:cNvSpPr>
            <a:spLocks noGrp="1"/>
          </p:cNvSpPr>
          <p:nvPr>
            <p:ph type="body" sz="quarter" idx="3"/>
          </p:nvPr>
        </p:nvSpPr>
        <p:spPr>
          <a:xfrm>
            <a:off x="6096000" y="706515"/>
            <a:ext cx="5213230" cy="576262"/>
          </a:xfrm>
        </p:spPr>
        <p:txBody>
          <a:bodyPr/>
          <a:lstStyle/>
          <a:p>
            <a:pPr lvl="0">
              <a:buClr>
                <a:srgbClr val="1E5155">
                  <a:lumMod val="40000"/>
                  <a:lumOff val="60000"/>
                </a:srgbClr>
              </a:buClr>
            </a:pPr>
            <a:r>
              <a:rPr lang="en-US" dirty="0">
                <a:solidFill>
                  <a:srgbClr val="1E5155">
                    <a:lumMod val="40000"/>
                    <a:lumOff val="60000"/>
                  </a:srgbClr>
                </a:solidFill>
              </a:rPr>
              <a:t>Thinning to 2,500 </a:t>
            </a:r>
            <a:r>
              <a:rPr lang="en-US" dirty="0" err="1">
                <a:solidFill>
                  <a:srgbClr val="1E5155">
                    <a:lumMod val="40000"/>
                    <a:lumOff val="60000"/>
                  </a:srgbClr>
                </a:solidFill>
              </a:rPr>
              <a:t>tph</a:t>
            </a:r>
            <a:r>
              <a:rPr lang="en-US" dirty="0">
                <a:solidFill>
                  <a:srgbClr val="1E5155">
                    <a:lumMod val="40000"/>
                    <a:lumOff val="60000"/>
                  </a:srgbClr>
                </a:solidFill>
              </a:rPr>
              <a:t> (2 x 2 m)</a:t>
            </a:r>
            <a:endParaRPr lang="en-GB" dirty="0">
              <a:solidFill>
                <a:srgbClr val="1E5155">
                  <a:lumMod val="40000"/>
                  <a:lumOff val="60000"/>
                </a:srgbClr>
              </a:solidFill>
            </a:endParaRPr>
          </a:p>
        </p:txBody>
      </p:sp>
      <p:pic>
        <p:nvPicPr>
          <p:cNvPr id="2" name="Content Placeholder 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60880" y="1627188"/>
            <a:ext cx="4974077" cy="4572000"/>
          </a:xfrm>
        </p:spPr>
      </p:pic>
      <p:pic>
        <p:nvPicPr>
          <p:cNvPr id="7" name="Content Placeholder 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89337" y="1627188"/>
            <a:ext cx="4972938" cy="4572000"/>
          </a:xfrm>
        </p:spPr>
      </p:pic>
      <p:sp>
        <p:nvSpPr>
          <p:cNvPr id="6" name="Right Arrow 5"/>
          <p:cNvSpPr/>
          <p:nvPr/>
        </p:nvSpPr>
        <p:spPr>
          <a:xfrm>
            <a:off x="1887793" y="3708754"/>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7345437" y="3262666"/>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0034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thinning</a:t>
            </a:r>
            <a:endParaRPr lang="en-GB" dirty="0"/>
          </a:p>
        </p:txBody>
      </p:sp>
      <p:sp>
        <p:nvSpPr>
          <p:cNvPr id="5" name="Text Placeholder 4"/>
          <p:cNvSpPr>
            <a:spLocks noGrp="1"/>
          </p:cNvSpPr>
          <p:nvPr>
            <p:ph type="body" sz="quarter" idx="3"/>
          </p:nvPr>
        </p:nvSpPr>
        <p:spPr>
          <a:xfrm>
            <a:off x="6096000" y="706515"/>
            <a:ext cx="5213230" cy="576262"/>
          </a:xfrm>
        </p:spPr>
        <p:txBody>
          <a:bodyPr/>
          <a:lstStyle/>
          <a:p>
            <a:pPr lvl="0">
              <a:buClr>
                <a:srgbClr val="1E5155">
                  <a:lumMod val="40000"/>
                  <a:lumOff val="60000"/>
                </a:srgbClr>
              </a:buClr>
            </a:pPr>
            <a:r>
              <a:rPr lang="en-US" dirty="0">
                <a:solidFill>
                  <a:srgbClr val="1E5155">
                    <a:lumMod val="40000"/>
                    <a:lumOff val="60000"/>
                  </a:srgbClr>
                </a:solidFill>
              </a:rPr>
              <a:t>Thinning to 1,111 </a:t>
            </a:r>
            <a:r>
              <a:rPr lang="en-US" dirty="0" err="1">
                <a:solidFill>
                  <a:srgbClr val="1E5155">
                    <a:lumMod val="40000"/>
                    <a:lumOff val="60000"/>
                  </a:srgbClr>
                </a:solidFill>
              </a:rPr>
              <a:t>tph</a:t>
            </a:r>
            <a:r>
              <a:rPr lang="en-US" dirty="0">
                <a:solidFill>
                  <a:srgbClr val="1E5155">
                    <a:lumMod val="40000"/>
                    <a:lumOff val="60000"/>
                  </a:srgbClr>
                </a:solidFill>
              </a:rPr>
              <a:t> (3 x 3 m)</a:t>
            </a:r>
            <a:endParaRPr lang="en-GB" dirty="0">
              <a:solidFill>
                <a:srgbClr val="1E5155">
                  <a:lumMod val="40000"/>
                  <a:lumOff val="60000"/>
                </a:srgbClr>
              </a:solidFill>
            </a:endParaRPr>
          </a:p>
        </p:txBody>
      </p:sp>
      <p:pic>
        <p:nvPicPr>
          <p:cNvPr id="2" name="Content Placeholder 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58756" y="1627187"/>
            <a:ext cx="4980373" cy="4572000"/>
          </a:xfrm>
        </p:spPr>
      </p:pic>
      <p:pic>
        <p:nvPicPr>
          <p:cNvPr id="7" name="Content Placeholder 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89337" y="1627188"/>
            <a:ext cx="4972938" cy="4572000"/>
          </a:xfrm>
        </p:spPr>
      </p:pic>
      <p:sp>
        <p:nvSpPr>
          <p:cNvPr id="6" name="Right Arrow 5"/>
          <p:cNvSpPr/>
          <p:nvPr/>
        </p:nvSpPr>
        <p:spPr>
          <a:xfrm>
            <a:off x="1887793" y="3708754"/>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7355320" y="3262666"/>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897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thinning</a:t>
            </a:r>
            <a:endParaRPr lang="en-GB" dirty="0"/>
          </a:p>
        </p:txBody>
      </p:sp>
      <p:sp>
        <p:nvSpPr>
          <p:cNvPr id="5" name="Text Placeholder 4"/>
          <p:cNvSpPr>
            <a:spLocks noGrp="1"/>
          </p:cNvSpPr>
          <p:nvPr>
            <p:ph type="body" sz="quarter" idx="3"/>
          </p:nvPr>
        </p:nvSpPr>
        <p:spPr>
          <a:xfrm>
            <a:off x="6096000" y="706515"/>
            <a:ext cx="5213230" cy="576262"/>
          </a:xfrm>
        </p:spPr>
        <p:txBody>
          <a:bodyPr/>
          <a:lstStyle/>
          <a:p>
            <a:pPr lvl="0">
              <a:buClr>
                <a:srgbClr val="1E5155">
                  <a:lumMod val="40000"/>
                  <a:lumOff val="60000"/>
                </a:srgbClr>
              </a:buClr>
            </a:pPr>
            <a:r>
              <a:rPr lang="en-US" dirty="0">
                <a:solidFill>
                  <a:srgbClr val="1E5155">
                    <a:lumMod val="40000"/>
                    <a:lumOff val="60000"/>
                  </a:srgbClr>
                </a:solidFill>
              </a:rPr>
              <a:t>Thinning to 1,111 </a:t>
            </a:r>
            <a:r>
              <a:rPr lang="en-US" dirty="0" err="1">
                <a:solidFill>
                  <a:srgbClr val="1E5155">
                    <a:lumMod val="40000"/>
                    <a:lumOff val="60000"/>
                  </a:srgbClr>
                </a:solidFill>
              </a:rPr>
              <a:t>tph</a:t>
            </a:r>
            <a:r>
              <a:rPr lang="en-US" dirty="0">
                <a:solidFill>
                  <a:srgbClr val="1E5155">
                    <a:lumMod val="40000"/>
                    <a:lumOff val="60000"/>
                  </a:srgbClr>
                </a:solidFill>
              </a:rPr>
              <a:t> (3 x 3 m)</a:t>
            </a:r>
            <a:endParaRPr lang="en-GB" dirty="0">
              <a:solidFill>
                <a:srgbClr val="1E5155">
                  <a:lumMod val="40000"/>
                  <a:lumOff val="60000"/>
                </a:srgbClr>
              </a:solidFill>
            </a:endParaRPr>
          </a:p>
        </p:txBody>
      </p:sp>
      <p:pic>
        <p:nvPicPr>
          <p:cNvPr id="2" name="Content Placeholder 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58756" y="1627187"/>
            <a:ext cx="4980373" cy="4572000"/>
          </a:xfrm>
        </p:spPr>
      </p:pic>
      <p:pic>
        <p:nvPicPr>
          <p:cNvPr id="7" name="Content Placeholder 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89337" y="1627188"/>
            <a:ext cx="4972938" cy="4572000"/>
          </a:xfrm>
        </p:spPr>
      </p:pic>
      <p:sp>
        <p:nvSpPr>
          <p:cNvPr id="9" name="Right Arrow 8"/>
          <p:cNvSpPr/>
          <p:nvPr/>
        </p:nvSpPr>
        <p:spPr>
          <a:xfrm rot="10800000">
            <a:off x="7334207" y="3253772"/>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0800000">
            <a:off x="1882697" y="3253772"/>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4888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thinning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9337" y="1627188"/>
            <a:ext cx="4972938" cy="4572000"/>
          </a:xfrm>
        </p:spPr>
      </p:pic>
      <p:sp>
        <p:nvSpPr>
          <p:cNvPr id="5" name="Text Placeholder 4"/>
          <p:cNvSpPr>
            <a:spLocks noGrp="1"/>
          </p:cNvSpPr>
          <p:nvPr>
            <p:ph type="body" sz="quarter" idx="3"/>
          </p:nvPr>
        </p:nvSpPr>
        <p:spPr>
          <a:xfrm>
            <a:off x="6096000" y="706515"/>
            <a:ext cx="5213230" cy="576262"/>
          </a:xfrm>
        </p:spPr>
        <p:txBody>
          <a:bodyPr/>
          <a:lstStyle/>
          <a:p>
            <a:pPr lvl="0">
              <a:buClr>
                <a:srgbClr val="1E5155">
                  <a:lumMod val="40000"/>
                  <a:lumOff val="60000"/>
                </a:srgbClr>
              </a:buClr>
            </a:pPr>
            <a:r>
              <a:rPr lang="en-US" dirty="0">
                <a:solidFill>
                  <a:srgbClr val="1E5155">
                    <a:lumMod val="40000"/>
                    <a:lumOff val="60000"/>
                  </a:srgbClr>
                </a:solidFill>
              </a:rPr>
              <a:t>Thinning to 4,444 </a:t>
            </a:r>
            <a:r>
              <a:rPr lang="en-US" dirty="0" err="1">
                <a:solidFill>
                  <a:srgbClr val="1E5155">
                    <a:lumMod val="40000"/>
                    <a:lumOff val="60000"/>
                  </a:srgbClr>
                </a:solidFill>
              </a:rPr>
              <a:t>tph</a:t>
            </a:r>
            <a:r>
              <a:rPr lang="en-US" dirty="0">
                <a:solidFill>
                  <a:srgbClr val="1E5155">
                    <a:lumMod val="40000"/>
                    <a:lumOff val="60000"/>
                  </a:srgbClr>
                </a:solidFill>
              </a:rPr>
              <a:t> (1.5 x 1.5 m)</a:t>
            </a:r>
            <a:endParaRPr lang="en-GB" dirty="0">
              <a:solidFill>
                <a:srgbClr val="1E5155">
                  <a:lumMod val="40000"/>
                  <a:lumOff val="60000"/>
                </a:srgbClr>
              </a:solidFill>
            </a:endParaRPr>
          </a:p>
        </p:txBody>
      </p:sp>
      <p:pic>
        <p:nvPicPr>
          <p:cNvPr id="10" name="Content Placeholder 9"/>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64403" y="1627188"/>
            <a:ext cx="4967031" cy="4572000"/>
          </a:xfrm>
        </p:spPr>
      </p:pic>
      <p:sp>
        <p:nvSpPr>
          <p:cNvPr id="9" name="Right Arrow 8"/>
          <p:cNvSpPr/>
          <p:nvPr/>
        </p:nvSpPr>
        <p:spPr>
          <a:xfrm rot="10800000">
            <a:off x="8518686" y="3262666"/>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3091877" y="3913187"/>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1168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98249" y="716438"/>
            <a:ext cx="3401064" cy="1787066"/>
          </a:xfrm>
        </p:spPr>
        <p:txBody>
          <a:bodyPr/>
          <a:lstStyle/>
          <a:p>
            <a:r>
              <a:rPr lang="en-US" sz="3600" dirty="0"/>
              <a:t>Thinning</a:t>
            </a:r>
            <a:endParaRPr lang="en-GB" sz="3600" dirty="0"/>
          </a:p>
        </p:txBody>
      </p:sp>
      <p:sp>
        <p:nvSpPr>
          <p:cNvPr id="6" name="Right Arrow 5"/>
          <p:cNvSpPr/>
          <p:nvPr/>
        </p:nvSpPr>
        <p:spPr>
          <a:xfrm>
            <a:off x="3832042" y="378817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3828308" y="87666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79047" y="306388"/>
            <a:ext cx="7218507" cy="6245225"/>
          </a:xfrm>
        </p:spPr>
      </p:pic>
      <p:sp>
        <p:nvSpPr>
          <p:cNvPr id="11" name="Right Arrow 10"/>
          <p:cNvSpPr/>
          <p:nvPr/>
        </p:nvSpPr>
        <p:spPr>
          <a:xfrm>
            <a:off x="3823334" y="427280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6262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98249" y="716438"/>
            <a:ext cx="3401064" cy="1787066"/>
          </a:xfrm>
        </p:spPr>
        <p:txBody>
          <a:bodyPr/>
          <a:lstStyle/>
          <a:p>
            <a:r>
              <a:rPr lang="en-US" sz="3600" dirty="0"/>
              <a:t>Thinning</a:t>
            </a:r>
            <a:endParaRPr lang="en-GB"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79047" y="341685"/>
            <a:ext cx="7218507" cy="6245225"/>
          </a:xfrm>
        </p:spPr>
      </p:pic>
      <p:sp>
        <p:nvSpPr>
          <p:cNvPr id="8" name="Right Arrow 7"/>
          <p:cNvSpPr/>
          <p:nvPr/>
        </p:nvSpPr>
        <p:spPr>
          <a:xfrm>
            <a:off x="6912874" y="5403611"/>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rot="16200000">
            <a:off x="8434594" y="462867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6934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76738" y="284718"/>
            <a:ext cx="7214616" cy="6242843"/>
          </a:xfrm>
        </p:spPr>
      </p:pic>
      <p:sp>
        <p:nvSpPr>
          <p:cNvPr id="3" name="Title 2"/>
          <p:cNvSpPr>
            <a:spLocks noGrp="1"/>
          </p:cNvSpPr>
          <p:nvPr>
            <p:ph type="title"/>
          </p:nvPr>
        </p:nvSpPr>
        <p:spPr>
          <a:xfrm>
            <a:off x="598249" y="716438"/>
            <a:ext cx="3401064" cy="1787066"/>
          </a:xfrm>
        </p:spPr>
        <p:txBody>
          <a:bodyPr/>
          <a:lstStyle/>
          <a:p>
            <a:r>
              <a:rPr lang="en-US" sz="3600" dirty="0"/>
              <a:t>Thinning</a:t>
            </a:r>
            <a:endParaRPr lang="en-GB" sz="3600" dirty="0"/>
          </a:p>
        </p:txBody>
      </p:sp>
      <p:sp>
        <p:nvSpPr>
          <p:cNvPr id="9" name="Right Arrow 8"/>
          <p:cNvSpPr/>
          <p:nvPr/>
        </p:nvSpPr>
        <p:spPr>
          <a:xfrm rot="16200000">
            <a:off x="8933309" y="5533848"/>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7430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96000" y="1909836"/>
            <a:ext cx="5303838" cy="4006703"/>
          </a:xfrm>
        </p:spPr>
      </p:pic>
      <p:sp>
        <p:nvSpPr>
          <p:cNvPr id="3" name="Text Placeholder 2"/>
          <p:cNvSpPr>
            <a:spLocks noGrp="1"/>
          </p:cNvSpPr>
          <p:nvPr>
            <p:ph type="body" idx="1"/>
          </p:nvPr>
        </p:nvSpPr>
        <p:spPr>
          <a:xfrm>
            <a:off x="623919" y="706515"/>
            <a:ext cx="4396338" cy="576262"/>
          </a:xfrm>
        </p:spPr>
        <p:txBody>
          <a:bodyPr/>
          <a:lstStyle/>
          <a:p>
            <a:r>
              <a:rPr lang="en-US" dirty="0"/>
              <a:t>No site preparation</a:t>
            </a:r>
            <a:endParaRPr lang="en-GB" dirty="0"/>
          </a:p>
        </p:txBody>
      </p:sp>
      <p:sp>
        <p:nvSpPr>
          <p:cNvPr id="5" name="Text Placeholder 4"/>
          <p:cNvSpPr>
            <a:spLocks noGrp="1"/>
          </p:cNvSpPr>
          <p:nvPr>
            <p:ph type="body" sz="quarter" idx="3"/>
          </p:nvPr>
        </p:nvSpPr>
        <p:spPr>
          <a:xfrm>
            <a:off x="6096000" y="706515"/>
            <a:ext cx="4396339" cy="576262"/>
          </a:xfrm>
        </p:spPr>
        <p:txBody>
          <a:bodyPr/>
          <a:lstStyle/>
          <a:p>
            <a:r>
              <a:rPr lang="en-US" dirty="0"/>
              <a:t>Drag scarification</a:t>
            </a:r>
            <a:endParaRPr lang="en-GB" dirty="0"/>
          </a:p>
        </p:txBody>
      </p:sp>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3888" y="1913439"/>
            <a:ext cx="5303837" cy="3999497"/>
          </a:xfrm>
        </p:spPr>
      </p:pic>
      <p:sp>
        <p:nvSpPr>
          <p:cNvPr id="8" name="Right Arrow 7"/>
          <p:cNvSpPr/>
          <p:nvPr/>
        </p:nvSpPr>
        <p:spPr>
          <a:xfrm rot="10800000">
            <a:off x="8747919" y="542333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0800000">
            <a:off x="3265103" y="542830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0217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pPr lvl="0">
              <a:buClr>
                <a:srgbClr val="1E5155">
                  <a:lumMod val="40000"/>
                  <a:lumOff val="60000"/>
                </a:srgbClr>
              </a:buClr>
            </a:pPr>
            <a:r>
              <a:rPr lang="en-US" dirty="0">
                <a:solidFill>
                  <a:srgbClr val="1E5155">
                    <a:lumMod val="40000"/>
                    <a:lumOff val="60000"/>
                  </a:srgbClr>
                </a:solidFill>
              </a:rPr>
              <a:t>No thinning</a:t>
            </a:r>
            <a:endParaRPr lang="en-GB" dirty="0">
              <a:solidFill>
                <a:srgbClr val="1E5155">
                  <a:lumMod val="40000"/>
                  <a:lumOff val="60000"/>
                </a:srgbClr>
              </a:solidFill>
            </a:endParaRPr>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47274"/>
            <a:ext cx="5303837" cy="4131828"/>
          </a:xfrm>
        </p:spPr>
      </p:pic>
      <p:sp>
        <p:nvSpPr>
          <p:cNvPr id="5" name="Text Placeholder 4"/>
          <p:cNvSpPr>
            <a:spLocks noGrp="1"/>
          </p:cNvSpPr>
          <p:nvPr>
            <p:ph type="body" sz="quarter" idx="3"/>
          </p:nvPr>
        </p:nvSpPr>
        <p:spPr>
          <a:xfrm>
            <a:off x="6096000" y="706515"/>
            <a:ext cx="5063231" cy="576262"/>
          </a:xfrm>
        </p:spPr>
        <p:txBody>
          <a:bodyPr/>
          <a:lstStyle/>
          <a:p>
            <a:r>
              <a:rPr lang="en-US" dirty="0">
                <a:solidFill>
                  <a:srgbClr val="1E5155">
                    <a:lumMod val="40000"/>
                    <a:lumOff val="60000"/>
                  </a:srgbClr>
                </a:solidFill>
              </a:rPr>
              <a:t>Thinning to 2,500 </a:t>
            </a:r>
            <a:r>
              <a:rPr lang="en-US" dirty="0" err="1">
                <a:solidFill>
                  <a:srgbClr val="1E5155">
                    <a:lumMod val="40000"/>
                    <a:lumOff val="60000"/>
                  </a:srgbClr>
                </a:solidFill>
              </a:rPr>
              <a:t>tph</a:t>
            </a:r>
            <a:r>
              <a:rPr lang="en-US" dirty="0">
                <a:solidFill>
                  <a:srgbClr val="1E5155">
                    <a:lumMod val="40000"/>
                    <a:lumOff val="60000"/>
                  </a:srgbClr>
                </a:solidFill>
              </a:rPr>
              <a:t> (2 x 2 m)</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41376"/>
            <a:ext cx="5303838" cy="4143623"/>
          </a:xfrm>
        </p:spPr>
      </p:pic>
      <p:sp>
        <p:nvSpPr>
          <p:cNvPr id="11" name="Right Arrow 10"/>
          <p:cNvSpPr/>
          <p:nvPr/>
        </p:nvSpPr>
        <p:spPr>
          <a:xfrm>
            <a:off x="1745440" y="549447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7228964" y="549447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5381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pPr lvl="0">
              <a:buClr>
                <a:srgbClr val="1E5155">
                  <a:lumMod val="40000"/>
                  <a:lumOff val="60000"/>
                </a:srgbClr>
              </a:buClr>
            </a:pPr>
            <a:r>
              <a:rPr lang="en-US" dirty="0">
                <a:solidFill>
                  <a:srgbClr val="1E5155">
                    <a:lumMod val="40000"/>
                    <a:lumOff val="60000"/>
                  </a:srgbClr>
                </a:solidFill>
              </a:rPr>
              <a:t>No thinning</a:t>
            </a:r>
            <a:endParaRPr lang="en-GB" dirty="0">
              <a:solidFill>
                <a:srgbClr val="1E5155">
                  <a:lumMod val="40000"/>
                  <a:lumOff val="60000"/>
                </a:srgbClr>
              </a:solidFill>
            </a:endParaRPr>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2283" y="1627188"/>
            <a:ext cx="4987046" cy="4572000"/>
          </a:xfrm>
        </p:spPr>
      </p:pic>
      <p:sp>
        <p:nvSpPr>
          <p:cNvPr id="5" name="Text Placeholder 4"/>
          <p:cNvSpPr>
            <a:spLocks noGrp="1"/>
          </p:cNvSpPr>
          <p:nvPr>
            <p:ph type="body" sz="quarter" idx="3"/>
          </p:nvPr>
        </p:nvSpPr>
        <p:spPr>
          <a:xfrm>
            <a:off x="6096000" y="706515"/>
            <a:ext cx="4574959" cy="576262"/>
          </a:xfrm>
        </p:spPr>
        <p:txBody>
          <a:bodyPr/>
          <a:lstStyle/>
          <a:p>
            <a:r>
              <a:rPr lang="en-US" dirty="0">
                <a:solidFill>
                  <a:srgbClr val="1E5155">
                    <a:lumMod val="40000"/>
                    <a:lumOff val="60000"/>
                  </a:srgbClr>
                </a:solidFill>
              </a:rPr>
              <a:t>Thinning to 2,500 </a:t>
            </a:r>
            <a:r>
              <a:rPr lang="en-US" dirty="0" err="1">
                <a:solidFill>
                  <a:srgbClr val="1E5155">
                    <a:lumMod val="40000"/>
                    <a:lumOff val="60000"/>
                  </a:srgbClr>
                </a:solidFill>
              </a:rPr>
              <a:t>tph</a:t>
            </a:r>
            <a:r>
              <a:rPr lang="en-US" dirty="0">
                <a:solidFill>
                  <a:srgbClr val="1E5155">
                    <a:lumMod val="40000"/>
                    <a:lumOff val="60000"/>
                  </a:srgbClr>
                </a:solidFill>
              </a:rPr>
              <a:t> (2 x 2 m)</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57638" y="1627188"/>
            <a:ext cx="4980561" cy="4572000"/>
          </a:xfrm>
        </p:spPr>
      </p:pic>
      <p:sp>
        <p:nvSpPr>
          <p:cNvPr id="6" name="Right Arrow 5"/>
          <p:cNvSpPr/>
          <p:nvPr/>
        </p:nvSpPr>
        <p:spPr>
          <a:xfrm>
            <a:off x="1879167" y="3122158"/>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7346553" y="3122158"/>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5147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pPr lvl="0">
              <a:buClr>
                <a:srgbClr val="1E5155">
                  <a:lumMod val="40000"/>
                  <a:lumOff val="60000"/>
                </a:srgbClr>
              </a:buClr>
            </a:pPr>
            <a:r>
              <a:rPr lang="en-US" dirty="0">
                <a:solidFill>
                  <a:srgbClr val="1E5155">
                    <a:lumMod val="40000"/>
                    <a:lumOff val="60000"/>
                  </a:srgbClr>
                </a:solidFill>
              </a:rPr>
              <a:t>No thinning</a:t>
            </a:r>
            <a:endParaRPr lang="en-GB" dirty="0">
              <a:solidFill>
                <a:srgbClr val="1E5155">
                  <a:lumMod val="40000"/>
                  <a:lumOff val="60000"/>
                </a:srgbClr>
              </a:solidFill>
            </a:endParaRPr>
          </a:p>
        </p:txBody>
      </p:sp>
      <p:sp>
        <p:nvSpPr>
          <p:cNvPr id="5" name="Text Placeholder 4"/>
          <p:cNvSpPr>
            <a:spLocks noGrp="1"/>
          </p:cNvSpPr>
          <p:nvPr>
            <p:ph type="body" sz="quarter" idx="3"/>
          </p:nvPr>
        </p:nvSpPr>
        <p:spPr>
          <a:xfrm>
            <a:off x="6096000" y="706515"/>
            <a:ext cx="4699247" cy="576262"/>
          </a:xfrm>
        </p:spPr>
        <p:txBody>
          <a:bodyPr/>
          <a:lstStyle/>
          <a:p>
            <a:r>
              <a:rPr lang="en-US" dirty="0">
                <a:solidFill>
                  <a:srgbClr val="1E5155">
                    <a:lumMod val="40000"/>
                    <a:lumOff val="60000"/>
                  </a:srgbClr>
                </a:solidFill>
              </a:rPr>
              <a:t>Thinning to 1,111 </a:t>
            </a:r>
            <a:r>
              <a:rPr lang="en-US" dirty="0" err="1">
                <a:solidFill>
                  <a:srgbClr val="1E5155">
                    <a:lumMod val="40000"/>
                    <a:lumOff val="60000"/>
                  </a:srgbClr>
                </a:solidFill>
              </a:rPr>
              <a:t>tph</a:t>
            </a:r>
            <a:r>
              <a:rPr lang="en-US" dirty="0">
                <a:solidFill>
                  <a:srgbClr val="1E5155">
                    <a:lumMod val="40000"/>
                    <a:lumOff val="60000"/>
                  </a:srgbClr>
                </a:solidFill>
              </a:rPr>
              <a:t> (3 x 3 m)</a:t>
            </a:r>
            <a:endParaRPr lang="en-GB" dirty="0"/>
          </a:p>
        </p:txBody>
      </p:sp>
      <p:pic>
        <p:nvPicPr>
          <p:cNvPr id="2" name="Content Placeholder 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64683" y="1627188"/>
            <a:ext cx="4966472" cy="4572000"/>
          </a:xfrm>
        </p:spPr>
      </p:pic>
      <p:pic>
        <p:nvPicPr>
          <p:cNvPr id="7" name="Content Placeholder 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82283" y="1627188"/>
            <a:ext cx="4987046" cy="4572000"/>
          </a:xfrm>
        </p:spPr>
      </p:pic>
      <p:sp>
        <p:nvSpPr>
          <p:cNvPr id="8" name="Right Arrow 7"/>
          <p:cNvSpPr/>
          <p:nvPr/>
        </p:nvSpPr>
        <p:spPr>
          <a:xfrm>
            <a:off x="7346553" y="2968764"/>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1879167" y="3122158"/>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7475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pPr lvl="0">
              <a:buClr>
                <a:srgbClr val="1E5155">
                  <a:lumMod val="40000"/>
                  <a:lumOff val="60000"/>
                </a:srgbClr>
              </a:buClr>
            </a:pPr>
            <a:r>
              <a:rPr lang="en-US" dirty="0">
                <a:solidFill>
                  <a:srgbClr val="1E5155">
                    <a:lumMod val="40000"/>
                    <a:lumOff val="60000"/>
                  </a:srgbClr>
                </a:solidFill>
              </a:rPr>
              <a:t>No thinning</a:t>
            </a:r>
            <a:endParaRPr lang="en-GB" dirty="0">
              <a:solidFill>
                <a:srgbClr val="1E5155">
                  <a:lumMod val="40000"/>
                  <a:lumOff val="60000"/>
                </a:srgbClr>
              </a:solidFill>
            </a:endParaRPr>
          </a:p>
        </p:txBody>
      </p:sp>
      <p:sp>
        <p:nvSpPr>
          <p:cNvPr id="5" name="Text Placeholder 4"/>
          <p:cNvSpPr>
            <a:spLocks noGrp="1"/>
          </p:cNvSpPr>
          <p:nvPr>
            <p:ph type="body" sz="quarter" idx="3"/>
          </p:nvPr>
        </p:nvSpPr>
        <p:spPr>
          <a:xfrm>
            <a:off x="6096000" y="706515"/>
            <a:ext cx="4681491" cy="576262"/>
          </a:xfrm>
        </p:spPr>
        <p:txBody>
          <a:bodyPr/>
          <a:lstStyle/>
          <a:p>
            <a:r>
              <a:rPr lang="en-US" dirty="0">
                <a:solidFill>
                  <a:srgbClr val="1E5155">
                    <a:lumMod val="40000"/>
                    <a:lumOff val="60000"/>
                  </a:srgbClr>
                </a:solidFill>
              </a:rPr>
              <a:t>Thinning to 1,111 </a:t>
            </a:r>
            <a:r>
              <a:rPr lang="en-US" dirty="0" err="1">
                <a:solidFill>
                  <a:srgbClr val="1E5155">
                    <a:lumMod val="40000"/>
                    <a:lumOff val="60000"/>
                  </a:srgbClr>
                </a:solidFill>
              </a:rPr>
              <a:t>tph</a:t>
            </a:r>
            <a:r>
              <a:rPr lang="en-US" dirty="0">
                <a:solidFill>
                  <a:srgbClr val="1E5155">
                    <a:lumMod val="40000"/>
                    <a:lumOff val="60000"/>
                  </a:srgbClr>
                </a:solidFill>
              </a:rPr>
              <a:t> (3 x 3 m)</a:t>
            </a:r>
            <a:endParaRPr lang="en-GB" dirty="0"/>
          </a:p>
        </p:txBody>
      </p:sp>
      <p:pic>
        <p:nvPicPr>
          <p:cNvPr id="2" name="Content Placeholder 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64683" y="1627188"/>
            <a:ext cx="4966472" cy="4572000"/>
          </a:xfrm>
        </p:spPr>
      </p:pic>
      <p:pic>
        <p:nvPicPr>
          <p:cNvPr id="7" name="Content Placeholder 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82283" y="1627188"/>
            <a:ext cx="4987046" cy="4572000"/>
          </a:xfrm>
        </p:spPr>
      </p:pic>
      <p:sp>
        <p:nvSpPr>
          <p:cNvPr id="10" name="Right Arrow 9"/>
          <p:cNvSpPr/>
          <p:nvPr/>
        </p:nvSpPr>
        <p:spPr>
          <a:xfrm rot="10800000">
            <a:off x="3022866" y="2968763"/>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8503605" y="2968763"/>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0259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2734" y="263525"/>
            <a:ext cx="7211133" cy="6245225"/>
          </a:xfrm>
        </p:spPr>
      </p:pic>
      <p:sp>
        <p:nvSpPr>
          <p:cNvPr id="3" name="Title 2"/>
          <p:cNvSpPr>
            <a:spLocks noGrp="1"/>
          </p:cNvSpPr>
          <p:nvPr>
            <p:ph type="title"/>
          </p:nvPr>
        </p:nvSpPr>
        <p:spPr>
          <a:xfrm>
            <a:off x="598249" y="716438"/>
            <a:ext cx="3401064" cy="1787066"/>
          </a:xfrm>
        </p:spPr>
        <p:txBody>
          <a:bodyPr/>
          <a:lstStyle/>
          <a:p>
            <a:r>
              <a:rPr lang="en-US" sz="3600" dirty="0"/>
              <a:t>Thinning</a:t>
            </a:r>
            <a:endParaRPr lang="en-GB" sz="3600" dirty="0"/>
          </a:p>
        </p:txBody>
      </p:sp>
      <p:sp>
        <p:nvSpPr>
          <p:cNvPr id="5" name="Right Arrow 4"/>
          <p:cNvSpPr/>
          <p:nvPr/>
        </p:nvSpPr>
        <p:spPr>
          <a:xfrm>
            <a:off x="3785433" y="521838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3785433" y="473375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8640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thinning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43963"/>
            <a:ext cx="5303837" cy="4138449"/>
          </a:xfrm>
        </p:spPr>
      </p:pic>
      <p:sp>
        <p:nvSpPr>
          <p:cNvPr id="5" name="Text Placeholder 4"/>
          <p:cNvSpPr>
            <a:spLocks noGrp="1"/>
          </p:cNvSpPr>
          <p:nvPr>
            <p:ph type="body" sz="quarter" idx="3"/>
          </p:nvPr>
        </p:nvSpPr>
        <p:spPr>
          <a:xfrm>
            <a:off x="6096000" y="706515"/>
            <a:ext cx="4396339" cy="576262"/>
          </a:xfrm>
        </p:spPr>
        <p:txBody>
          <a:bodyPr/>
          <a:lstStyle/>
          <a:p>
            <a:r>
              <a:rPr lang="en-US" dirty="0"/>
              <a:t>Thinning to 2,000 </a:t>
            </a:r>
            <a:r>
              <a:rPr lang="en-US" dirty="0" err="1"/>
              <a:t>tph</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53895"/>
            <a:ext cx="5303838" cy="4118585"/>
          </a:xfrm>
        </p:spPr>
      </p:pic>
      <p:sp>
        <p:nvSpPr>
          <p:cNvPr id="9" name="Right Arrow 8"/>
          <p:cNvSpPr/>
          <p:nvPr/>
        </p:nvSpPr>
        <p:spPr>
          <a:xfrm>
            <a:off x="1779945" y="549778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7246217" y="549778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1571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r>
              <a:rPr lang="en-US" dirty="0"/>
              <a:t>No thinning</a:t>
            </a:r>
            <a:endParaRPr lang="en-GB"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888" y="1843963"/>
            <a:ext cx="5303837" cy="4138449"/>
          </a:xfrm>
        </p:spPr>
      </p:pic>
      <p:sp>
        <p:nvSpPr>
          <p:cNvPr id="5" name="Text Placeholder 4"/>
          <p:cNvSpPr>
            <a:spLocks noGrp="1"/>
          </p:cNvSpPr>
          <p:nvPr>
            <p:ph type="body" sz="quarter" idx="3"/>
          </p:nvPr>
        </p:nvSpPr>
        <p:spPr>
          <a:xfrm>
            <a:off x="6096000" y="706515"/>
            <a:ext cx="4396339" cy="576262"/>
          </a:xfrm>
        </p:spPr>
        <p:txBody>
          <a:bodyPr/>
          <a:lstStyle/>
          <a:p>
            <a:r>
              <a:rPr lang="en-US" dirty="0"/>
              <a:t>Thinning to 2,000 </a:t>
            </a:r>
            <a:r>
              <a:rPr lang="en-US" dirty="0" err="1"/>
              <a:t>tph</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96000" y="1853895"/>
            <a:ext cx="5303838" cy="4118585"/>
          </a:xfrm>
        </p:spPr>
      </p:pic>
      <p:sp>
        <p:nvSpPr>
          <p:cNvPr id="6" name="Right Arrow 5"/>
          <p:cNvSpPr/>
          <p:nvPr/>
        </p:nvSpPr>
        <p:spPr>
          <a:xfrm rot="10800000">
            <a:off x="10339744" y="336835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0800000">
            <a:off x="10339744" y="265921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9463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19" y="706515"/>
            <a:ext cx="4396338" cy="576262"/>
          </a:xfrm>
        </p:spPr>
        <p:txBody>
          <a:bodyPr/>
          <a:lstStyle/>
          <a:p>
            <a:pPr lvl="0">
              <a:buClr>
                <a:srgbClr val="1E5155">
                  <a:lumMod val="40000"/>
                  <a:lumOff val="60000"/>
                </a:srgbClr>
              </a:buClr>
            </a:pPr>
            <a:r>
              <a:rPr lang="en-US" dirty="0">
                <a:solidFill>
                  <a:srgbClr val="1E5155">
                    <a:lumMod val="40000"/>
                    <a:lumOff val="60000"/>
                  </a:srgbClr>
                </a:solidFill>
              </a:rPr>
              <a:t>No thinning</a:t>
            </a:r>
            <a:endParaRPr lang="en-GB" dirty="0">
              <a:solidFill>
                <a:srgbClr val="1E5155">
                  <a:lumMod val="40000"/>
                  <a:lumOff val="60000"/>
                </a:srgbClr>
              </a:solidFill>
            </a:endParaRPr>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25665" y="1627188"/>
            <a:ext cx="4500282" cy="4572000"/>
          </a:xfrm>
        </p:spPr>
      </p:pic>
      <p:sp>
        <p:nvSpPr>
          <p:cNvPr id="5" name="Text Placeholder 4"/>
          <p:cNvSpPr>
            <a:spLocks noGrp="1"/>
          </p:cNvSpPr>
          <p:nvPr>
            <p:ph type="body" sz="quarter" idx="3"/>
          </p:nvPr>
        </p:nvSpPr>
        <p:spPr>
          <a:xfrm>
            <a:off x="6096000" y="706515"/>
            <a:ext cx="4396339" cy="576262"/>
          </a:xfrm>
        </p:spPr>
        <p:txBody>
          <a:bodyPr/>
          <a:lstStyle/>
          <a:p>
            <a:r>
              <a:rPr lang="en-US" dirty="0"/>
              <a:t>Thinning to 2,000 </a:t>
            </a:r>
            <a:r>
              <a:rPr lang="en-US" dirty="0" err="1"/>
              <a:t>tph</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83030" y="1627188"/>
            <a:ext cx="4529777" cy="4572000"/>
          </a:xfrm>
        </p:spPr>
      </p:pic>
    </p:spTree>
    <p:extLst>
      <p:ext uri="{BB962C8B-B14F-4D97-AF65-F5344CB8AC3E}">
        <p14:creationId xmlns:p14="http://schemas.microsoft.com/office/powerpoint/2010/main" val="3747746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Summary and Conclusions</a:t>
            </a:r>
            <a:endParaRPr lang="en-GB" sz="3600" dirty="0"/>
          </a:p>
        </p:txBody>
      </p:sp>
      <p:sp>
        <p:nvSpPr>
          <p:cNvPr id="3" name="Content Placeholder 2"/>
          <p:cNvSpPr>
            <a:spLocks noGrp="1"/>
          </p:cNvSpPr>
          <p:nvPr>
            <p:ph idx="1"/>
          </p:nvPr>
        </p:nvSpPr>
        <p:spPr/>
        <p:txBody>
          <a:bodyPr>
            <a:normAutofit/>
          </a:bodyPr>
          <a:lstStyle/>
          <a:p>
            <a:pPr lvl="0">
              <a:buClr>
                <a:srgbClr val="1E5155">
                  <a:lumMod val="40000"/>
                  <a:lumOff val="60000"/>
                </a:srgbClr>
              </a:buClr>
            </a:pPr>
            <a:r>
              <a:rPr lang="en-US" sz="2800" dirty="0"/>
              <a:t>Effects of site preparation, planting, herbicide application and pre-commercial thinning</a:t>
            </a:r>
          </a:p>
          <a:p>
            <a:r>
              <a:rPr lang="en-US" sz="2800" dirty="0"/>
              <a:t>Influences of site and stand factors</a:t>
            </a:r>
          </a:p>
          <a:p>
            <a:r>
              <a:rPr lang="en-US" sz="2800" dirty="0"/>
              <a:t>Regeneration trends as observed in the RLP experimental trial and related research</a:t>
            </a:r>
          </a:p>
          <a:p>
            <a:r>
              <a:rPr lang="en-US" sz="2800" dirty="0"/>
              <a:t>Prudent and cautious application to forest management</a:t>
            </a:r>
          </a:p>
          <a:p>
            <a:endParaRPr lang="en-US" dirty="0"/>
          </a:p>
          <a:p>
            <a:endParaRPr lang="en-US" dirty="0"/>
          </a:p>
          <a:p>
            <a:endParaRPr lang="en-GB" dirty="0"/>
          </a:p>
        </p:txBody>
      </p:sp>
    </p:spTree>
    <p:extLst>
      <p:ext uri="{BB962C8B-B14F-4D97-AF65-F5344CB8AC3E}">
        <p14:creationId xmlns:p14="http://schemas.microsoft.com/office/powerpoint/2010/main" val="2818903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Acknowledgements</a:t>
            </a:r>
            <a:endParaRPr lang="en-GB" sz="3600" dirty="0"/>
          </a:p>
        </p:txBody>
      </p:sp>
      <p:sp>
        <p:nvSpPr>
          <p:cNvPr id="3" name="Content Placeholder 2"/>
          <p:cNvSpPr>
            <a:spLocks noGrp="1"/>
          </p:cNvSpPr>
          <p:nvPr>
            <p:ph idx="1"/>
          </p:nvPr>
        </p:nvSpPr>
        <p:spPr/>
        <p:txBody>
          <a:bodyPr/>
          <a:lstStyle/>
          <a:p>
            <a:r>
              <a:rPr lang="en-US" dirty="0"/>
              <a:t>ANC Timber </a:t>
            </a:r>
          </a:p>
          <a:p>
            <a:r>
              <a:rPr lang="en-US" dirty="0"/>
              <a:t>Canadian Forest Products </a:t>
            </a:r>
          </a:p>
          <a:p>
            <a:r>
              <a:rPr lang="en-US" dirty="0"/>
              <a:t>Millar Western Forest Products </a:t>
            </a:r>
          </a:p>
          <a:p>
            <a:r>
              <a:rPr lang="en-US" dirty="0"/>
              <a:t>Spray Lake Sawmills </a:t>
            </a:r>
          </a:p>
          <a:p>
            <a:r>
              <a:rPr lang="en-US" dirty="0"/>
              <a:t>West Fraser (Blue Ridge Lumber, Edson and Hinton Woodlands, Sundre Forest Products)</a:t>
            </a:r>
          </a:p>
          <a:p>
            <a:r>
              <a:rPr lang="en-US" dirty="0"/>
              <a:t>Weyerhaeuser (Grande Prairie and Pembina Timberlands) </a:t>
            </a:r>
          </a:p>
          <a:p>
            <a:r>
              <a:rPr lang="en-US" dirty="0"/>
              <a:t>FRIAA (Forest Resource Improvement Association of Alberta) </a:t>
            </a:r>
          </a:p>
          <a:p>
            <a:r>
              <a:rPr lang="en-US" dirty="0"/>
              <a:t>Alberta Agriculture, Forestry, and Rural Economic Development </a:t>
            </a:r>
          </a:p>
          <a:p>
            <a:endParaRPr lang="en-GB" dirty="0"/>
          </a:p>
        </p:txBody>
      </p:sp>
    </p:spTree>
    <p:extLst>
      <p:ext uri="{BB962C8B-B14F-4D97-AF65-F5344CB8AC3E}">
        <p14:creationId xmlns:p14="http://schemas.microsoft.com/office/powerpoint/2010/main" val="220213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96000" y="1909836"/>
            <a:ext cx="5303838" cy="4006703"/>
          </a:xfrm>
        </p:spPr>
      </p:pic>
      <p:sp>
        <p:nvSpPr>
          <p:cNvPr id="3" name="Text Placeholder 2"/>
          <p:cNvSpPr>
            <a:spLocks noGrp="1"/>
          </p:cNvSpPr>
          <p:nvPr>
            <p:ph type="body" idx="1"/>
          </p:nvPr>
        </p:nvSpPr>
        <p:spPr>
          <a:xfrm>
            <a:off x="623919" y="706515"/>
            <a:ext cx="4396338" cy="576262"/>
          </a:xfrm>
        </p:spPr>
        <p:txBody>
          <a:bodyPr/>
          <a:lstStyle/>
          <a:p>
            <a:r>
              <a:rPr lang="en-US" dirty="0"/>
              <a:t>No site preparation</a:t>
            </a:r>
            <a:endParaRPr lang="en-GB" dirty="0"/>
          </a:p>
        </p:txBody>
      </p:sp>
      <p:sp>
        <p:nvSpPr>
          <p:cNvPr id="5" name="Text Placeholder 4"/>
          <p:cNvSpPr>
            <a:spLocks noGrp="1"/>
          </p:cNvSpPr>
          <p:nvPr>
            <p:ph type="body" sz="quarter" idx="3"/>
          </p:nvPr>
        </p:nvSpPr>
        <p:spPr>
          <a:xfrm>
            <a:off x="6096000" y="706515"/>
            <a:ext cx="4396339" cy="576262"/>
          </a:xfrm>
        </p:spPr>
        <p:txBody>
          <a:bodyPr/>
          <a:lstStyle/>
          <a:p>
            <a:r>
              <a:rPr lang="en-US" dirty="0"/>
              <a:t>Drag scarification</a:t>
            </a:r>
            <a:endParaRPr lang="en-GB" dirty="0"/>
          </a:p>
        </p:txBody>
      </p:sp>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3888" y="1913439"/>
            <a:ext cx="5303837" cy="3999497"/>
          </a:xfrm>
        </p:spPr>
      </p:pic>
      <p:sp>
        <p:nvSpPr>
          <p:cNvPr id="13" name="Right Arrow 12"/>
          <p:cNvSpPr/>
          <p:nvPr/>
        </p:nvSpPr>
        <p:spPr>
          <a:xfrm rot="19252179">
            <a:off x="8565479" y="435044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9252179">
            <a:off x="3096111" y="435044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6007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2849" y="1627188"/>
            <a:ext cx="4965915" cy="4572000"/>
          </a:xfrm>
        </p:spPr>
      </p:pic>
      <p:sp>
        <p:nvSpPr>
          <p:cNvPr id="3" name="Text Placeholder 2"/>
          <p:cNvSpPr>
            <a:spLocks noGrp="1"/>
          </p:cNvSpPr>
          <p:nvPr>
            <p:ph type="body" idx="1"/>
          </p:nvPr>
        </p:nvSpPr>
        <p:spPr>
          <a:xfrm>
            <a:off x="623919" y="706515"/>
            <a:ext cx="4396338" cy="576262"/>
          </a:xfrm>
        </p:spPr>
        <p:txBody>
          <a:bodyPr/>
          <a:lstStyle/>
          <a:p>
            <a:r>
              <a:rPr lang="en-US" dirty="0"/>
              <a:t>No site preparation</a:t>
            </a:r>
            <a:endParaRPr lang="en-GB" dirty="0"/>
          </a:p>
        </p:txBody>
      </p:sp>
      <p:sp>
        <p:nvSpPr>
          <p:cNvPr id="5" name="Text Placeholder 4"/>
          <p:cNvSpPr>
            <a:spLocks noGrp="1"/>
          </p:cNvSpPr>
          <p:nvPr>
            <p:ph type="body" sz="quarter" idx="3"/>
          </p:nvPr>
        </p:nvSpPr>
        <p:spPr>
          <a:xfrm>
            <a:off x="6096000" y="706515"/>
            <a:ext cx="4396339" cy="576262"/>
          </a:xfrm>
        </p:spPr>
        <p:txBody>
          <a:bodyPr/>
          <a:lstStyle/>
          <a:p>
            <a:r>
              <a:rPr lang="en-US" dirty="0"/>
              <a:t>Drag scarification</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54396" y="1627188"/>
            <a:ext cx="4987046" cy="4572000"/>
          </a:xfrm>
        </p:spPr>
      </p:pic>
      <p:sp>
        <p:nvSpPr>
          <p:cNvPr id="8" name="Right Arrow 7"/>
          <p:cNvSpPr/>
          <p:nvPr/>
        </p:nvSpPr>
        <p:spPr>
          <a:xfrm>
            <a:off x="1905081" y="3262666"/>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7353781" y="3429265"/>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5504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2849" y="1627188"/>
            <a:ext cx="4965915" cy="4572000"/>
          </a:xfrm>
        </p:spPr>
      </p:pic>
      <p:sp>
        <p:nvSpPr>
          <p:cNvPr id="3" name="Text Placeholder 2"/>
          <p:cNvSpPr>
            <a:spLocks noGrp="1"/>
          </p:cNvSpPr>
          <p:nvPr>
            <p:ph type="body" idx="1"/>
          </p:nvPr>
        </p:nvSpPr>
        <p:spPr>
          <a:xfrm>
            <a:off x="623919" y="706515"/>
            <a:ext cx="4396338" cy="576262"/>
          </a:xfrm>
        </p:spPr>
        <p:txBody>
          <a:bodyPr/>
          <a:lstStyle/>
          <a:p>
            <a:r>
              <a:rPr lang="en-US" dirty="0"/>
              <a:t>No site preparation</a:t>
            </a:r>
            <a:endParaRPr lang="en-GB" dirty="0"/>
          </a:p>
        </p:txBody>
      </p:sp>
      <p:sp>
        <p:nvSpPr>
          <p:cNvPr id="5" name="Text Placeholder 4"/>
          <p:cNvSpPr>
            <a:spLocks noGrp="1"/>
          </p:cNvSpPr>
          <p:nvPr>
            <p:ph type="body" sz="quarter" idx="3"/>
          </p:nvPr>
        </p:nvSpPr>
        <p:spPr>
          <a:xfrm>
            <a:off x="6096000" y="706515"/>
            <a:ext cx="4396339" cy="576262"/>
          </a:xfrm>
        </p:spPr>
        <p:txBody>
          <a:bodyPr/>
          <a:lstStyle/>
          <a:p>
            <a:r>
              <a:rPr lang="en-US" dirty="0"/>
              <a:t>Drag scarification</a:t>
            </a:r>
            <a:endParaRPr lang="en-GB"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54396" y="1627188"/>
            <a:ext cx="4987046" cy="4572000"/>
          </a:xfrm>
        </p:spPr>
      </p:pic>
      <p:sp>
        <p:nvSpPr>
          <p:cNvPr id="12" name="Right Arrow 11"/>
          <p:cNvSpPr/>
          <p:nvPr/>
        </p:nvSpPr>
        <p:spPr>
          <a:xfrm>
            <a:off x="1190978" y="3262666"/>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6664315" y="3262666"/>
            <a:ext cx="367857" cy="40886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454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0194" y="322921"/>
            <a:ext cx="7216213" cy="6245225"/>
          </a:xfrm>
        </p:spPr>
      </p:pic>
      <p:sp>
        <p:nvSpPr>
          <p:cNvPr id="3" name="Title 2"/>
          <p:cNvSpPr>
            <a:spLocks noGrp="1"/>
          </p:cNvSpPr>
          <p:nvPr>
            <p:ph type="title"/>
          </p:nvPr>
        </p:nvSpPr>
        <p:spPr>
          <a:xfrm>
            <a:off x="598249" y="716438"/>
            <a:ext cx="3401064" cy="1787066"/>
          </a:xfrm>
        </p:spPr>
        <p:txBody>
          <a:bodyPr/>
          <a:lstStyle/>
          <a:p>
            <a:r>
              <a:rPr lang="en-US" sz="3600" dirty="0"/>
              <a:t>Mounding</a:t>
            </a:r>
            <a:endParaRPr lang="en-GB" sz="3600" dirty="0"/>
          </a:p>
        </p:txBody>
      </p:sp>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249" y="3445534"/>
            <a:ext cx="3516551" cy="2289035"/>
          </a:xfrm>
          <a:prstGeom prst="rect">
            <a:avLst/>
          </a:prstGeom>
        </p:spPr>
      </p:pic>
    </p:spTree>
    <p:extLst>
      <p:ext uri="{BB962C8B-B14F-4D97-AF65-F5344CB8AC3E}">
        <p14:creationId xmlns:p14="http://schemas.microsoft.com/office/powerpoint/2010/main" val="4115232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5517</TotalTime>
  <Words>2729</Words>
  <Application>Microsoft Office PowerPoint</Application>
  <PresentationFormat>Widescreen</PresentationFormat>
  <Paragraphs>252</Paragraphs>
  <Slides>59</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Century Gothic</vt:lpstr>
      <vt:lpstr>Wingdings 3</vt:lpstr>
      <vt:lpstr>Ion</vt:lpstr>
      <vt:lpstr>FRIPSY Foothills Reforestation Interactive Planning System</vt:lpstr>
      <vt:lpstr>Drag scarification</vt:lpstr>
      <vt:lpstr>Drag scarification</vt:lpstr>
      <vt:lpstr>PowerPoint Presentation</vt:lpstr>
      <vt:lpstr>PowerPoint Presentation</vt:lpstr>
      <vt:lpstr>PowerPoint Presentation</vt:lpstr>
      <vt:lpstr>PowerPoint Presentation</vt:lpstr>
      <vt:lpstr>PowerPoint Presentation</vt:lpstr>
      <vt:lpstr>Mounding</vt:lpstr>
      <vt:lpstr>Mounding</vt:lpstr>
      <vt:lpstr>Mounding</vt:lpstr>
      <vt:lpstr>PowerPoint Presentation</vt:lpstr>
      <vt:lpstr>PowerPoint Presentation</vt:lpstr>
      <vt:lpstr>PowerPoint Presentation</vt:lpstr>
      <vt:lpstr>Planting</vt:lpstr>
      <vt:lpstr>Planting</vt:lpstr>
      <vt:lpstr>PowerPoint Presentation</vt:lpstr>
      <vt:lpstr>PowerPoint Presentation</vt:lpstr>
      <vt:lpstr>PowerPoint Presentation</vt:lpstr>
      <vt:lpstr>Planting</vt:lpstr>
      <vt:lpstr>PowerPoint Presentation</vt:lpstr>
      <vt:lpstr>PowerPoint Presentation</vt:lpstr>
      <vt:lpstr>PowerPoint Presentation</vt:lpstr>
      <vt:lpstr>Weeding</vt:lpstr>
      <vt:lpstr>Weeding</vt:lpstr>
      <vt:lpstr>PowerPoint Presentation</vt:lpstr>
      <vt:lpstr>PowerPoint Presentation</vt:lpstr>
      <vt:lpstr>PowerPoint Presentation</vt:lpstr>
      <vt:lpstr>PowerPoint Presentation</vt:lpstr>
      <vt:lpstr>PowerPoint Presentation</vt:lpstr>
      <vt:lpstr>Weeding</vt:lpstr>
      <vt:lpstr>PowerPoint Presentation</vt:lpstr>
      <vt:lpstr>PowerPoint Presentation</vt:lpstr>
      <vt:lpstr>Thinning</vt:lpstr>
      <vt:lpstr>Thinning</vt:lpstr>
      <vt:lpstr>Thinning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Thinning</vt:lpstr>
      <vt:lpstr>Thinning</vt:lpstr>
      <vt:lpstr>Thinning</vt:lpstr>
      <vt:lpstr>PowerPoint Presentation</vt:lpstr>
      <vt:lpstr>PowerPoint Presentation</vt:lpstr>
      <vt:lpstr>PowerPoint Presentation</vt:lpstr>
      <vt:lpstr>PowerPoint Presentation</vt:lpstr>
      <vt:lpstr>Thinning</vt:lpstr>
      <vt:lpstr>PowerPoint Presentation</vt:lpstr>
      <vt:lpstr>PowerPoint Presentation</vt:lpstr>
      <vt:lpstr>PowerPoint Presentation</vt:lpstr>
      <vt:lpstr>Summary and Conclusions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Dick Dempster</dc:creator>
  <cp:lastModifiedBy>Dick Dempster</cp:lastModifiedBy>
  <cp:revision>638</cp:revision>
  <dcterms:created xsi:type="dcterms:W3CDTF">2022-07-15T09:17:31Z</dcterms:created>
  <dcterms:modified xsi:type="dcterms:W3CDTF">2023-03-15T16:11:16Z</dcterms:modified>
</cp:coreProperties>
</file>